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8" r:id="rId1"/>
  </p:sldMasterIdLst>
  <p:sldIdLst>
    <p:sldId id="278" r:id="rId2"/>
    <p:sldId id="272" r:id="rId3"/>
    <p:sldId id="273" r:id="rId4"/>
    <p:sldId id="279" r:id="rId5"/>
    <p:sldId id="274" r:id="rId6"/>
    <p:sldId id="276" r:id="rId7"/>
    <p:sldId id="277" r:id="rId8"/>
    <p:sldId id="280" r:id="rId9"/>
    <p:sldId id="281" r:id="rId10"/>
    <p:sldId id="282" r:id="rId11"/>
    <p:sldId id="283" r:id="rId12"/>
    <p:sldId id="287" r:id="rId13"/>
    <p:sldId id="286" r:id="rId14"/>
  </p:sldIdLst>
  <p:sldSz cx="9144000" cy="6858000" type="screen4x3"/>
  <p:notesSz cx="6888163" cy="100203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19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96271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2068220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99457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t>14.04.2023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216454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22960" y="2582334"/>
            <a:ext cx="370332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440" y="2582334"/>
            <a:ext cx="370332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14.04.2023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3956424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14.04.2023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859459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4C71EC6-210F-42DE-9C53-41977AD35B3D}" type="datetimeFigureOut">
              <a:rPr lang="ru-RU" smtClean="0"/>
              <a:t>14.04.2023</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8203775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B4C71EC6-210F-42DE-9C53-41977AD35B3D}" type="datetimeFigureOut">
              <a:rPr lang="ru-RU" smtClean="0"/>
              <a:t>14.04.2023</a:t>
            </a:fld>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19B0651-EE4F-4900-A07F-96A6BFA9D0F0}" type="slidenum">
              <a:rPr lang="ru-RU" smtClean="0"/>
              <a:t>‹#›</a:t>
            </a:fld>
            <a:endParaRPr lang="ru-RU"/>
          </a:p>
        </p:txBody>
      </p:sp>
    </p:spTree>
    <p:extLst>
      <p:ext uri="{BB962C8B-B14F-4D97-AF65-F5344CB8AC3E}">
        <p14:creationId xmlns:p14="http://schemas.microsoft.com/office/powerpoint/2010/main" val="3370333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14.04.2023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3419912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11362481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398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14.04.2023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extLst>
      <p:ext uri="{BB962C8B-B14F-4D97-AF65-F5344CB8AC3E}">
        <p14:creationId xmlns:p14="http://schemas.microsoft.com/office/powerpoint/2010/main" val="20673129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B4C71EC6-210F-42DE-9C53-41977AD35B3D}" type="datetimeFigureOut">
              <a:rPr lang="ru-RU" smtClean="0"/>
              <a:t>14.04.2023</a:t>
            </a:fld>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B19B0651-EE4F-4900-A07F-96A6BFA9D0F0}" type="slidenum">
              <a:rPr lang="ru-RU" smtClean="0"/>
              <a:t>‹#›</a:t>
            </a:fld>
            <a:endParaRPr lang="ru-RU"/>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86917431"/>
      </p:ext>
    </p:extLst>
  </p:cSld>
  <p:clrMap bg1="lt1" tx1="dk1" bg2="lt2" tx2="dk2" accent1="accent1" accent2="accent2" accent3="accent3" accent4="accent4" accent5="accent5" accent6="accent6" hlink="hlink" folHlink="folHlink"/>
  <p:sldLayoutIdLst>
    <p:sldLayoutId id="2147484019" r:id="rId1"/>
    <p:sldLayoutId id="2147484020" r:id="rId2"/>
    <p:sldLayoutId id="2147484021" r:id="rId3"/>
    <p:sldLayoutId id="2147484022" r:id="rId4"/>
    <p:sldLayoutId id="2147484023" r:id="rId5"/>
    <p:sldLayoutId id="2147484024" r:id="rId6"/>
    <p:sldLayoutId id="2147484025" r:id="rId7"/>
    <p:sldLayoutId id="2147484026" r:id="rId8"/>
    <p:sldLayoutId id="2147484027" r:id="rId9"/>
    <p:sldLayoutId id="2147484028" r:id="rId10"/>
    <p:sldLayoutId id="214748402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23528" y="286604"/>
            <a:ext cx="8568952" cy="1558219"/>
          </a:xfrm>
        </p:spPr>
        <p:txBody>
          <a:bodyPr>
            <a:normAutofit fontScale="90000"/>
          </a:bodyPr>
          <a:lstStyle/>
          <a:p>
            <a:r>
              <a:rPr lang="ru-RU" sz="4800" smtClean="0"/>
              <a:t>     </a:t>
            </a:r>
            <a:r>
              <a:rPr lang="ru-RU" sz="4800" smtClean="0"/>
              <a:t>  </a:t>
            </a:r>
            <a:r>
              <a:rPr lang="ru-RU" sz="4000" dirty="0" smtClean="0"/>
              <a:t>Из опыта работы учителя русского языка и литературы МБОУ «СОШ №2 пос</a:t>
            </a:r>
            <a:r>
              <a:rPr lang="ru-RU" sz="4000" smtClean="0"/>
              <a:t>.  </a:t>
            </a:r>
            <a:br>
              <a:rPr lang="ru-RU" sz="4000" smtClean="0"/>
            </a:br>
            <a:r>
              <a:rPr lang="ru-RU" sz="4000" smtClean="0"/>
              <a:t>            Мамедкала</a:t>
            </a:r>
            <a:r>
              <a:rPr lang="ru-RU" sz="4000" dirty="0" smtClean="0"/>
              <a:t>» Мусаевой А. М.</a:t>
            </a:r>
            <a:endParaRPr lang="ru-RU" sz="4000" b="1" dirty="0"/>
          </a:p>
        </p:txBody>
      </p:sp>
      <p:sp>
        <p:nvSpPr>
          <p:cNvPr id="2" name="Объект 1"/>
          <p:cNvSpPr>
            <a:spLocks noGrp="1"/>
          </p:cNvSpPr>
          <p:nvPr>
            <p:ph idx="1"/>
          </p:nvPr>
        </p:nvSpPr>
        <p:spPr>
          <a:xfrm>
            <a:off x="323528" y="2060847"/>
            <a:ext cx="8424935" cy="4065315"/>
          </a:xfrm>
        </p:spPr>
        <p:txBody>
          <a:bodyPr>
            <a:normAutofit/>
          </a:bodyPr>
          <a:lstStyle/>
          <a:p>
            <a:pPr marL="0" indent="0">
              <a:buNone/>
            </a:pPr>
            <a:r>
              <a:rPr lang="ru-RU" sz="4800" b="1" dirty="0" smtClean="0">
                <a:solidFill>
                  <a:srgbClr val="C00000"/>
                </a:solidFill>
              </a:rPr>
              <a:t>   Организация эффективной </a:t>
            </a:r>
          </a:p>
          <a:p>
            <a:pPr marL="0" indent="0">
              <a:buNone/>
            </a:pPr>
            <a:r>
              <a:rPr lang="ru-RU" sz="4800" b="1" dirty="0" smtClean="0">
                <a:solidFill>
                  <a:srgbClr val="C00000"/>
                </a:solidFill>
              </a:rPr>
              <a:t>         подготовки к ОГЭ по </a:t>
            </a:r>
          </a:p>
          <a:p>
            <a:pPr marL="0" indent="0">
              <a:buNone/>
            </a:pPr>
            <a:r>
              <a:rPr lang="ru-RU" sz="4800" b="1" dirty="0">
                <a:solidFill>
                  <a:srgbClr val="C00000"/>
                </a:solidFill>
              </a:rPr>
              <a:t> </a:t>
            </a:r>
            <a:r>
              <a:rPr lang="ru-RU" sz="4800" b="1" dirty="0" smtClean="0">
                <a:solidFill>
                  <a:srgbClr val="C00000"/>
                </a:solidFill>
              </a:rPr>
              <a:t>            русскому языку</a:t>
            </a:r>
            <a:endParaRPr lang="ru-RU" sz="4800" b="1" dirty="0">
              <a:solidFill>
                <a:srgbClr val="C00000"/>
              </a:solidFill>
            </a:endParaRPr>
          </a:p>
        </p:txBody>
      </p:sp>
    </p:spTree>
    <p:extLst>
      <p:ext uri="{BB962C8B-B14F-4D97-AF65-F5344CB8AC3E}">
        <p14:creationId xmlns:p14="http://schemas.microsoft.com/office/powerpoint/2010/main" val="5400196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22960" y="188641"/>
            <a:ext cx="7543800" cy="792088"/>
          </a:xfrm>
        </p:spPr>
        <p:txBody>
          <a:bodyPr>
            <a:noAutofit/>
          </a:bodyPr>
          <a:lstStyle/>
          <a:p>
            <a:r>
              <a:rPr lang="ru-RU" sz="4400" dirty="0" smtClean="0"/>
              <a:t>            </a:t>
            </a:r>
            <a:r>
              <a:rPr lang="ru-RU" sz="4000" b="1" dirty="0" smtClean="0"/>
              <a:t>Система подготовки</a:t>
            </a:r>
            <a:endParaRPr lang="ru-RU" sz="4000" b="1" dirty="0"/>
          </a:p>
        </p:txBody>
      </p:sp>
      <p:sp>
        <p:nvSpPr>
          <p:cNvPr id="2" name="Объект 1"/>
          <p:cNvSpPr>
            <a:spLocks noGrp="1"/>
          </p:cNvSpPr>
          <p:nvPr>
            <p:ph idx="1"/>
          </p:nvPr>
        </p:nvSpPr>
        <p:spPr>
          <a:xfrm>
            <a:off x="323528" y="1412776"/>
            <a:ext cx="8712968" cy="4713387"/>
          </a:xfrm>
        </p:spPr>
        <p:txBody>
          <a:bodyPr>
            <a:noAutofit/>
          </a:bodyPr>
          <a:lstStyle/>
          <a:p>
            <a:r>
              <a:rPr lang="ru-RU" sz="1600" dirty="0" smtClean="0"/>
              <a:t> </a:t>
            </a:r>
            <a:r>
              <a:rPr lang="ru-RU" sz="2400" b="1" dirty="0"/>
              <a:t>Психологический настрой учащихся.</a:t>
            </a:r>
          </a:p>
          <a:p>
            <a:r>
              <a:rPr lang="ru-RU" sz="2400" b="1" dirty="0"/>
              <a:t>Организация информационной работы по подготовке к ОГЭ.</a:t>
            </a:r>
          </a:p>
          <a:p>
            <a:r>
              <a:rPr lang="ru-RU" sz="2400" b="1" dirty="0"/>
              <a:t>Создание методической базы.</a:t>
            </a:r>
          </a:p>
          <a:p>
            <a:r>
              <a:rPr lang="ru-RU" sz="2400" b="1" dirty="0"/>
              <a:t>Индивидуальные папки учащихся «Подготовка к ОГЭ по русскому языку».</a:t>
            </a:r>
          </a:p>
          <a:p>
            <a:r>
              <a:rPr lang="ru-RU" sz="2400" b="1" dirty="0"/>
              <a:t>Информационно-коммуникационные технологии (ИКТ) в системе подготовки к ОГЭ.</a:t>
            </a:r>
          </a:p>
          <a:p>
            <a:r>
              <a:rPr lang="ru-RU" sz="2400" b="1" dirty="0"/>
              <a:t>Работа   с   текстом. </a:t>
            </a:r>
          </a:p>
          <a:p>
            <a:r>
              <a:rPr lang="ru-RU" sz="2400" b="1" dirty="0"/>
              <a:t>Создание банка тестовых заданий. </a:t>
            </a:r>
          </a:p>
          <a:p>
            <a:r>
              <a:rPr lang="ru-RU" sz="2400" b="1" dirty="0"/>
              <a:t>Работа с классным руководителем, администрацией </a:t>
            </a:r>
            <a:r>
              <a:rPr lang="ru-RU" sz="2400" b="1" dirty="0" smtClean="0"/>
              <a:t>школы</a:t>
            </a:r>
            <a:endParaRPr lang="ru-RU" sz="2400" b="1" dirty="0"/>
          </a:p>
        </p:txBody>
      </p:sp>
    </p:spTree>
    <p:extLst>
      <p:ext uri="{BB962C8B-B14F-4D97-AF65-F5344CB8AC3E}">
        <p14:creationId xmlns:p14="http://schemas.microsoft.com/office/powerpoint/2010/main" val="21768339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323528" y="332656"/>
            <a:ext cx="8712968" cy="1440160"/>
          </a:xfrm>
        </p:spPr>
        <p:txBody>
          <a:bodyPr>
            <a:normAutofit fontScale="90000"/>
          </a:bodyPr>
          <a:lstStyle/>
          <a:p>
            <a:r>
              <a:rPr lang="ru-RU" b="1" dirty="0" smtClean="0"/>
              <a:t/>
            </a:r>
            <a:br>
              <a:rPr lang="ru-RU" b="1" dirty="0" smtClean="0"/>
            </a:br>
            <a:r>
              <a:rPr lang="ru-RU" b="1" dirty="0"/>
              <a:t/>
            </a:r>
            <a:br>
              <a:rPr lang="ru-RU" b="1" dirty="0"/>
            </a:br>
            <a:r>
              <a:rPr lang="ru-RU" b="1" dirty="0" smtClean="0"/>
              <a:t/>
            </a:r>
            <a:br>
              <a:rPr lang="ru-RU" b="1" dirty="0" smtClean="0"/>
            </a:br>
            <a:r>
              <a:rPr lang="ru-RU" b="1" dirty="0"/>
              <a:t/>
            </a:r>
            <a:br>
              <a:rPr lang="ru-RU" b="1" dirty="0"/>
            </a:br>
            <a:r>
              <a:rPr lang="ru-RU" b="1" dirty="0" smtClean="0"/>
              <a:t/>
            </a:r>
            <a:br>
              <a:rPr lang="ru-RU" b="1" dirty="0" smtClean="0"/>
            </a:br>
            <a:r>
              <a:rPr lang="ru-RU" b="1" dirty="0"/>
              <a:t/>
            </a:r>
            <a:br>
              <a:rPr lang="ru-RU" b="1" dirty="0"/>
            </a:br>
            <a:r>
              <a:rPr lang="ru-RU" b="1" dirty="0" smtClean="0"/>
              <a:t/>
            </a:r>
            <a:br>
              <a:rPr lang="ru-RU" b="1" dirty="0" smtClean="0"/>
            </a:br>
            <a:r>
              <a:rPr lang="ru-RU" b="1" dirty="0" smtClean="0"/>
              <a:t>    </a:t>
            </a:r>
            <a:r>
              <a:rPr lang="ru-RU" sz="4400" b="1" dirty="0" smtClean="0"/>
              <a:t>Психологический </a:t>
            </a:r>
            <a:r>
              <a:rPr lang="ru-RU" sz="4400" b="1" dirty="0"/>
              <a:t>настрой учащихся</a:t>
            </a:r>
            <a:r>
              <a:rPr lang="ru-RU" sz="4400" b="1" dirty="0" smtClean="0"/>
              <a:t>.</a:t>
            </a:r>
            <a:r>
              <a:rPr lang="ru-RU" sz="4400" dirty="0"/>
              <a:t/>
            </a:r>
            <a:br>
              <a:rPr lang="ru-RU" sz="4400" dirty="0"/>
            </a:br>
            <a:endParaRPr lang="ru-RU" sz="4400" dirty="0"/>
          </a:p>
        </p:txBody>
      </p:sp>
      <p:sp>
        <p:nvSpPr>
          <p:cNvPr id="2" name="Объект 1"/>
          <p:cNvSpPr>
            <a:spLocks noGrp="1"/>
          </p:cNvSpPr>
          <p:nvPr>
            <p:ph idx="1"/>
          </p:nvPr>
        </p:nvSpPr>
        <p:spPr>
          <a:xfrm>
            <a:off x="467545" y="1772816"/>
            <a:ext cx="8208912" cy="4353347"/>
          </a:xfrm>
        </p:spPr>
        <p:txBody>
          <a:bodyPr>
            <a:normAutofit/>
          </a:bodyPr>
          <a:lstStyle/>
          <a:p>
            <a:r>
              <a:rPr lang="ru-RU" sz="2400" dirty="0" smtClean="0"/>
              <a:t>Основной </a:t>
            </a:r>
            <a:r>
              <a:rPr lang="ru-RU" sz="2400" dirty="0"/>
              <a:t>государственный экзамен является не только проверкой знаний, но и своеобразным испытанием социальной и психологической готовности школьников к постоянно меняющимся условиям современной жизни. В этой связи психологическая устойчивость девятиклассников является одной из основных характеристик, способствующих успешной аттестации в форме ОГЭ. Для учащихся экзамен – это стресс, поэтому они интуитивно ищут поддержку у учителя. Улыбка, доброе слово («У вас всё получится», «</a:t>
            </a:r>
            <a:r>
              <a:rPr lang="ru-RU" sz="2400" dirty="0" smtClean="0"/>
              <a:t>Вы </a:t>
            </a:r>
            <a:r>
              <a:rPr lang="ru-RU" sz="2400" b="1" dirty="0" smtClean="0"/>
              <a:t>всё </a:t>
            </a:r>
            <a:r>
              <a:rPr lang="ru-RU" sz="2400" b="1" dirty="0"/>
              <a:t>знаете», Не волнуйтесь») должны настроить детей на позитивную волну.</a:t>
            </a:r>
          </a:p>
          <a:p>
            <a:pPr marL="0" indent="0">
              <a:buNone/>
            </a:pPr>
            <a:endParaRPr lang="ru-RU" sz="2400" dirty="0">
              <a:solidFill>
                <a:schemeClr val="tx1">
                  <a:lumMod val="95000"/>
                  <a:lumOff val="5000"/>
                </a:schemeClr>
              </a:solidFill>
            </a:endParaRPr>
          </a:p>
        </p:txBody>
      </p:sp>
    </p:spTree>
    <p:extLst>
      <p:ext uri="{BB962C8B-B14F-4D97-AF65-F5344CB8AC3E}">
        <p14:creationId xmlns:p14="http://schemas.microsoft.com/office/powerpoint/2010/main" val="10476800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286605"/>
            <a:ext cx="7395160" cy="838139"/>
          </a:xfrm>
        </p:spPr>
        <p:txBody>
          <a:bodyPr>
            <a:normAutofit/>
          </a:bodyPr>
          <a:lstStyle/>
          <a:p>
            <a:r>
              <a:rPr lang="ru-RU" sz="4000" b="1" dirty="0" smtClean="0"/>
              <a:t>        Информационная </a:t>
            </a:r>
            <a:r>
              <a:rPr lang="ru-RU" sz="4000" b="1" dirty="0"/>
              <a:t>работа</a:t>
            </a:r>
          </a:p>
        </p:txBody>
      </p:sp>
      <p:sp>
        <p:nvSpPr>
          <p:cNvPr id="3" name="Объект 2"/>
          <p:cNvSpPr>
            <a:spLocks noGrp="1"/>
          </p:cNvSpPr>
          <p:nvPr>
            <p:ph idx="1"/>
          </p:nvPr>
        </p:nvSpPr>
        <p:spPr>
          <a:xfrm>
            <a:off x="323528" y="1268760"/>
            <a:ext cx="8496943" cy="4600334"/>
          </a:xfrm>
        </p:spPr>
        <p:txBody>
          <a:bodyPr>
            <a:normAutofit/>
          </a:bodyPr>
          <a:lstStyle/>
          <a:p>
            <a:r>
              <a:rPr lang="ru-RU" sz="2400" dirty="0"/>
              <a:t>Информационная работа - важное условие формирования психологической устойчивости учащихся. В ходе подготовки к ОГЭ необходима тесная связь с родителями. Информирую их о структуре и содержании контрольно-измерительных материалов, об изменениях в структуре </a:t>
            </a:r>
            <a:r>
              <a:rPr lang="ru-RU" sz="2400" dirty="0" err="1"/>
              <a:t>КИМов</a:t>
            </a:r>
            <a:r>
              <a:rPr lang="ru-RU" sz="2400" dirty="0"/>
              <a:t>, о процедуре проведения экзамена, критериях оценивания, ходе подготовки к ОГЭ и уровне готовности каждого выпускника.</a:t>
            </a:r>
          </a:p>
          <a:p>
            <a:r>
              <a:rPr lang="ru-RU" sz="2400" dirty="0"/>
              <a:t>В рамках информационной работы в кабинете оформлен стенд, отражающий общую информацию, связанную с ОГЭ по русскому языку. На стенде представлены демонстрационные варианты </a:t>
            </a:r>
            <a:r>
              <a:rPr lang="ru-RU" sz="2400" dirty="0" err="1"/>
              <a:t>КИМов</a:t>
            </a:r>
            <a:r>
              <a:rPr lang="ru-RU" sz="2400" dirty="0"/>
              <a:t> прошлых лет, инструкции по выполнению работы, рекомендации для выпускников, список литературы и адреса сайтов.</a:t>
            </a:r>
          </a:p>
          <a:p>
            <a:endParaRPr lang="ru-RU" sz="2800" dirty="0"/>
          </a:p>
        </p:txBody>
      </p:sp>
    </p:spTree>
    <p:extLst>
      <p:ext uri="{BB962C8B-B14F-4D97-AF65-F5344CB8AC3E}">
        <p14:creationId xmlns:p14="http://schemas.microsoft.com/office/powerpoint/2010/main" val="3168858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22960" y="286605"/>
            <a:ext cx="7543800" cy="838139"/>
          </a:xfrm>
        </p:spPr>
        <p:txBody>
          <a:bodyPr>
            <a:normAutofit/>
          </a:bodyPr>
          <a:lstStyle/>
          <a:p>
            <a:r>
              <a:rPr lang="ru-RU" sz="4000" b="1" dirty="0" smtClean="0"/>
              <a:t>Создание методической базы</a:t>
            </a:r>
            <a:endParaRPr lang="ru-RU" sz="4000" b="1" dirty="0"/>
          </a:p>
        </p:txBody>
      </p:sp>
      <p:sp>
        <p:nvSpPr>
          <p:cNvPr id="2" name="Объект 1"/>
          <p:cNvSpPr>
            <a:spLocks noGrp="1"/>
          </p:cNvSpPr>
          <p:nvPr>
            <p:ph idx="1"/>
          </p:nvPr>
        </p:nvSpPr>
        <p:spPr>
          <a:xfrm>
            <a:off x="323528" y="1484784"/>
            <a:ext cx="8640959" cy="4641380"/>
          </a:xfrm>
        </p:spPr>
        <p:txBody>
          <a:bodyPr>
            <a:noAutofit/>
          </a:bodyPr>
          <a:lstStyle/>
          <a:p>
            <a:r>
              <a:rPr lang="ru-RU" dirty="0"/>
              <a:t>Приобретаем силами родителей учебно-методические пособия ФИПИ и</a:t>
            </a:r>
            <a:r>
              <a:rPr lang="ru-RU" b="1" dirty="0"/>
              <a:t> </a:t>
            </a:r>
            <a:r>
              <a:rPr lang="ru-RU" dirty="0"/>
              <a:t>пособия, авторами которых являются разработчики контрольно-измерительных материалов.</a:t>
            </a:r>
          </a:p>
          <a:p>
            <a:r>
              <a:rPr lang="ru-RU" dirty="0"/>
              <a:t>Пособия позволяют эффективно организовать фронтальную работу в классе, самостоятельную работу дома, осуществлять дифференцированный и индивидуальный подход.</a:t>
            </a:r>
          </a:p>
          <a:p>
            <a:r>
              <a:rPr lang="ru-RU" dirty="0" smtClean="0"/>
              <a:t>ОГЭ</a:t>
            </a:r>
            <a:r>
              <a:rPr lang="ru-RU" dirty="0"/>
              <a:t>. Русский язык: типовые экзаменационные варианты: 36 вариантов/ под редакцией И. П. </a:t>
            </a:r>
            <a:r>
              <a:rPr lang="ru-RU" dirty="0" err="1"/>
              <a:t>Цыбулько</a:t>
            </a:r>
            <a:r>
              <a:rPr lang="ru-RU" dirty="0"/>
              <a:t>. – М. : Национальное </a:t>
            </a:r>
            <a:r>
              <a:rPr lang="ru-RU" dirty="0" smtClean="0"/>
              <a:t>образование</a:t>
            </a:r>
            <a:endParaRPr lang="ru-RU" dirty="0"/>
          </a:p>
          <a:p>
            <a:r>
              <a:rPr lang="ru-RU" dirty="0" smtClean="0"/>
              <a:t> ГИА </a:t>
            </a:r>
            <a:r>
              <a:rPr lang="ru-RU" dirty="0"/>
              <a:t>2011. Русский язык: сборник заданий: 9 класс /С. И. Львова. – М. </a:t>
            </a:r>
            <a:r>
              <a:rPr lang="ru-RU" dirty="0" err="1" smtClean="0"/>
              <a:t>Эксмо</a:t>
            </a:r>
            <a:r>
              <a:rPr lang="ru-RU" dirty="0" smtClean="0"/>
              <a:t>.  </a:t>
            </a:r>
            <a:r>
              <a:rPr lang="ru-RU" dirty="0"/>
              <a:t>В книгу включён разнообразный материал для подготовки к экзамену.</a:t>
            </a:r>
          </a:p>
          <a:p>
            <a:r>
              <a:rPr lang="ru-RU" dirty="0"/>
              <a:t>Русский язык. 9-й класс. Учебно-методическое пособие для подготовки к итоговой аттестации / Под редакцией Н. А. Сениной.</a:t>
            </a:r>
          </a:p>
          <a:p>
            <a:r>
              <a:rPr lang="ru-RU" dirty="0"/>
              <a:t>Н. А. Сенина, А. Г. </a:t>
            </a:r>
            <a:r>
              <a:rPr lang="ru-RU" dirty="0" err="1"/>
              <a:t>Нарушевич</a:t>
            </a:r>
            <a:r>
              <a:rPr lang="ru-RU" dirty="0"/>
              <a:t>. ОГЭ. 9 класс. Русский </a:t>
            </a:r>
            <a:r>
              <a:rPr lang="ru-RU" dirty="0" smtClean="0"/>
              <a:t>язык</a:t>
            </a:r>
            <a:endParaRPr lang="ru-RU" dirty="0"/>
          </a:p>
          <a:p>
            <a:pPr marL="0" indent="0">
              <a:buNone/>
            </a:pPr>
            <a:endParaRPr lang="ru-RU" dirty="0">
              <a:solidFill>
                <a:schemeClr val="tx1">
                  <a:lumMod val="85000"/>
                  <a:lumOff val="15000"/>
                </a:schemeClr>
              </a:solidFill>
            </a:endParaRPr>
          </a:p>
        </p:txBody>
      </p:sp>
    </p:spTree>
    <p:extLst>
      <p:ext uri="{BB962C8B-B14F-4D97-AF65-F5344CB8AC3E}">
        <p14:creationId xmlns:p14="http://schemas.microsoft.com/office/powerpoint/2010/main" val="401480322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27584" y="188641"/>
            <a:ext cx="7543800" cy="936103"/>
          </a:xfrm>
        </p:spPr>
        <p:txBody>
          <a:bodyPr>
            <a:noAutofit/>
          </a:bodyPr>
          <a:lstStyle/>
          <a:p>
            <a:r>
              <a:rPr lang="ru-RU" sz="4000" b="1" dirty="0" smtClean="0"/>
              <a:t>Индивидуальные папки учащихся</a:t>
            </a:r>
            <a:endParaRPr lang="ru-RU" sz="4000" b="1" dirty="0"/>
          </a:p>
        </p:txBody>
      </p:sp>
      <p:sp>
        <p:nvSpPr>
          <p:cNvPr id="4" name="Rectangle 1"/>
          <p:cNvSpPr>
            <a:spLocks noGrp="1" noChangeArrowheads="1"/>
          </p:cNvSpPr>
          <p:nvPr>
            <p:ph idx="1"/>
          </p:nvPr>
        </p:nvSpPr>
        <p:spPr bwMode="auto">
          <a:xfrm>
            <a:off x="683568" y="3476051"/>
            <a:ext cx="806489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lang="ru-RU" altLang="ru-RU" sz="2400" dirty="0" smtClean="0">
              <a:solidFill>
                <a:schemeClr val="tx1"/>
              </a:solidFill>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smtClean="0">
              <a:ln>
                <a:noFill/>
              </a:ln>
              <a:solidFill>
                <a:schemeClr val="tx1"/>
              </a:solidFill>
              <a:effectLst/>
              <a:latin typeface="Arial" panose="020B0604020202020204" pitchFamily="34" charset="0"/>
            </a:endParaRPr>
          </a:p>
        </p:txBody>
      </p:sp>
      <p:sp>
        <p:nvSpPr>
          <p:cNvPr id="2" name="Прямоугольник 1"/>
          <p:cNvSpPr/>
          <p:nvPr/>
        </p:nvSpPr>
        <p:spPr>
          <a:xfrm>
            <a:off x="395536" y="1305342"/>
            <a:ext cx="8352928" cy="3477875"/>
          </a:xfrm>
          <a:prstGeom prst="rect">
            <a:avLst/>
          </a:prstGeom>
        </p:spPr>
        <p:txBody>
          <a:bodyPr wrap="square">
            <a:spAutoFit/>
          </a:bodyPr>
          <a:lstStyle/>
          <a:p>
            <a:r>
              <a:rPr lang="ru-RU" sz="2000" dirty="0">
                <a:solidFill>
                  <a:srgbClr val="181818"/>
                </a:solidFill>
                <a:latin typeface="Times New Roman, serif"/>
              </a:rPr>
              <a:t>В 8-м классе учащиеся приобретают файловые папки, которые наполняются различными памятками: </a:t>
            </a:r>
            <a:endParaRPr lang="ru-RU" sz="2000" dirty="0" smtClean="0">
              <a:solidFill>
                <a:srgbClr val="181818"/>
              </a:solidFill>
              <a:latin typeface="Times New Roman, serif"/>
            </a:endParaRPr>
          </a:p>
          <a:p>
            <a:r>
              <a:rPr lang="ru-RU" sz="2000" dirty="0" smtClean="0">
                <a:solidFill>
                  <a:srgbClr val="181818"/>
                </a:solidFill>
                <a:latin typeface="Times New Roman, serif"/>
              </a:rPr>
              <a:t>«</a:t>
            </a:r>
            <a:r>
              <a:rPr lang="ru-RU" sz="2000" dirty="0">
                <a:solidFill>
                  <a:srgbClr val="181818"/>
                </a:solidFill>
                <a:latin typeface="Times New Roman, serif"/>
              </a:rPr>
              <a:t>Как писать сжатое изложение», </a:t>
            </a:r>
            <a:endParaRPr lang="ru-RU" sz="2000" dirty="0" smtClean="0">
              <a:solidFill>
                <a:srgbClr val="181818"/>
              </a:solidFill>
              <a:latin typeface="Times New Roman, serif"/>
            </a:endParaRPr>
          </a:p>
          <a:p>
            <a:r>
              <a:rPr lang="ru-RU" sz="2000" dirty="0" smtClean="0">
                <a:solidFill>
                  <a:srgbClr val="181818"/>
                </a:solidFill>
                <a:latin typeface="Times New Roman, serif"/>
              </a:rPr>
              <a:t>«</a:t>
            </a:r>
            <a:r>
              <a:rPr lang="ru-RU" sz="2000" dirty="0">
                <a:solidFill>
                  <a:srgbClr val="181818"/>
                </a:solidFill>
                <a:latin typeface="Times New Roman, serif"/>
              </a:rPr>
              <a:t>Способы сжатия текста», </a:t>
            </a:r>
            <a:endParaRPr lang="ru-RU" sz="2000" dirty="0" smtClean="0">
              <a:solidFill>
                <a:srgbClr val="181818"/>
              </a:solidFill>
              <a:latin typeface="Times New Roman, serif"/>
            </a:endParaRPr>
          </a:p>
          <a:p>
            <a:r>
              <a:rPr lang="ru-RU" sz="2000" dirty="0" smtClean="0">
                <a:solidFill>
                  <a:srgbClr val="181818"/>
                </a:solidFill>
                <a:latin typeface="Times New Roman, serif"/>
              </a:rPr>
              <a:t>«</a:t>
            </a:r>
            <a:r>
              <a:rPr lang="ru-RU" sz="2000" dirty="0">
                <a:solidFill>
                  <a:srgbClr val="181818"/>
                </a:solidFill>
                <a:latin typeface="Times New Roman, serif"/>
              </a:rPr>
              <a:t>Критерии оценивания изложения», </a:t>
            </a:r>
            <a:endParaRPr lang="ru-RU" sz="2000" dirty="0" smtClean="0">
              <a:solidFill>
                <a:srgbClr val="181818"/>
              </a:solidFill>
              <a:latin typeface="Times New Roman, serif"/>
            </a:endParaRPr>
          </a:p>
          <a:p>
            <a:r>
              <a:rPr lang="ru-RU" sz="2000" dirty="0" smtClean="0">
                <a:solidFill>
                  <a:srgbClr val="181818"/>
                </a:solidFill>
                <a:latin typeface="Times New Roman, serif"/>
              </a:rPr>
              <a:t>«</a:t>
            </a:r>
            <a:r>
              <a:rPr lang="ru-RU" sz="2000" dirty="0">
                <a:solidFill>
                  <a:srgbClr val="181818"/>
                </a:solidFill>
                <a:latin typeface="Times New Roman, serif"/>
              </a:rPr>
              <a:t>Критерии оценивания сочинения», </a:t>
            </a:r>
            <a:endParaRPr lang="ru-RU" sz="2000" dirty="0" smtClean="0">
              <a:solidFill>
                <a:srgbClr val="181818"/>
              </a:solidFill>
              <a:latin typeface="Times New Roman, serif"/>
            </a:endParaRPr>
          </a:p>
          <a:p>
            <a:r>
              <a:rPr lang="ru-RU" sz="2000" dirty="0" smtClean="0">
                <a:solidFill>
                  <a:srgbClr val="181818"/>
                </a:solidFill>
                <a:latin typeface="Times New Roman, serif"/>
              </a:rPr>
              <a:t>«</a:t>
            </a:r>
            <a:r>
              <a:rPr lang="ru-RU" sz="2000" dirty="0">
                <a:solidFill>
                  <a:srgbClr val="181818"/>
                </a:solidFill>
                <a:latin typeface="Times New Roman, serif"/>
              </a:rPr>
              <a:t>Выразительные средства», образцы бланков – все это используем при выполнении различных заданий учителя и при </a:t>
            </a:r>
            <a:r>
              <a:rPr lang="ru-RU" sz="2000" dirty="0" smtClean="0">
                <a:solidFill>
                  <a:srgbClr val="181818"/>
                </a:solidFill>
                <a:latin typeface="Times New Roman, serif"/>
              </a:rPr>
              <a:t>взаимопроверке. </a:t>
            </a:r>
            <a:r>
              <a:rPr lang="ru-RU" sz="2000" dirty="0">
                <a:solidFill>
                  <a:srgbClr val="181818"/>
                </a:solidFill>
                <a:latin typeface="Times New Roman, serif"/>
              </a:rPr>
              <a:t> В 9 классе обучающиеся продолжают вести свои папки, добавляя в них отдельные задания ОГЭ по русскому языку, а также пробные экзаменационные работы.</a:t>
            </a:r>
            <a:endParaRPr lang="ru-RU" sz="2000" dirty="0"/>
          </a:p>
        </p:txBody>
      </p:sp>
    </p:spTree>
    <p:extLst>
      <p:ext uri="{BB962C8B-B14F-4D97-AF65-F5344CB8AC3E}">
        <p14:creationId xmlns:p14="http://schemas.microsoft.com/office/powerpoint/2010/main" val="60919634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971600" y="260649"/>
            <a:ext cx="7467168" cy="648072"/>
          </a:xfrm>
        </p:spPr>
        <p:txBody>
          <a:bodyPr>
            <a:normAutofit/>
          </a:bodyPr>
          <a:lstStyle/>
          <a:p>
            <a:r>
              <a:rPr lang="ru-RU" sz="4000" b="1" dirty="0" smtClean="0"/>
              <a:t>               Использование</a:t>
            </a:r>
            <a:r>
              <a:rPr lang="ru-RU" sz="4000" b="1" dirty="0"/>
              <a:t> ИКТ</a:t>
            </a:r>
          </a:p>
        </p:txBody>
      </p:sp>
      <p:sp>
        <p:nvSpPr>
          <p:cNvPr id="2" name="Объект 1"/>
          <p:cNvSpPr>
            <a:spLocks noGrp="1"/>
          </p:cNvSpPr>
          <p:nvPr>
            <p:ph idx="1"/>
          </p:nvPr>
        </p:nvSpPr>
        <p:spPr>
          <a:xfrm>
            <a:off x="395536" y="1196752"/>
            <a:ext cx="8568952" cy="4929411"/>
          </a:xfrm>
        </p:spPr>
        <p:txBody>
          <a:bodyPr>
            <a:normAutofit fontScale="25000" lnSpcReduction="20000"/>
          </a:bodyPr>
          <a:lstStyle/>
          <a:p>
            <a:r>
              <a:rPr lang="ru-RU" sz="8600" dirty="0"/>
              <a:t>И</a:t>
            </a:r>
            <a:r>
              <a:rPr lang="ru-RU" sz="8600" dirty="0" smtClean="0"/>
              <a:t>спользую</a:t>
            </a:r>
            <a:r>
              <a:rPr lang="ru-RU" sz="8600" dirty="0"/>
              <a:t> ИКТ (цифровые образовательные ресурсы, а также Интернет - ресурсы), которые эффективно помогают ученикам в подготовке как к урокам, так и к экзамену. Применение новых ИТ позволяет разнообразить и комбинировать методы и средства работы по подготовке к итоговой аттестации учащихся, усилить мотивацию обучения и улучшить усвоение нового материала, дает возможность качественно изменить самоконтроль и контроль над результатами обучения.</a:t>
            </a:r>
          </a:p>
          <a:p>
            <a:r>
              <a:rPr lang="ru-RU" sz="8600" dirty="0"/>
              <a:t>Не имея технической возможности проводить в рамках урока тренировочные и диагностические работы в режиме </a:t>
            </a:r>
            <a:r>
              <a:rPr lang="ru-RU" sz="8600" dirty="0" err="1"/>
              <a:t>online</a:t>
            </a:r>
            <a:r>
              <a:rPr lang="ru-RU" sz="8600" dirty="0"/>
              <a:t>, предлагаю ученикам выполнять их в домашних условиях. Опыт показывает, что учащиеся активно выполняют работы в режиме </a:t>
            </a:r>
            <a:r>
              <a:rPr lang="ru-RU" sz="8600" dirty="0" err="1"/>
              <a:t>online</a:t>
            </a:r>
            <a:r>
              <a:rPr lang="ru-RU" sz="8600" dirty="0"/>
              <a:t> и часто обращаются за консультациями по поводу трудностей.</a:t>
            </a:r>
          </a:p>
          <a:p>
            <a:r>
              <a:rPr lang="ru-RU" sz="8600" dirty="0"/>
              <a:t>Я рекомендую учащимся и их родителям следующие сайты:</a:t>
            </a:r>
          </a:p>
          <a:p>
            <a:r>
              <a:rPr lang="ru-RU" sz="8600" dirty="0"/>
              <a:t>ФИПИ </a:t>
            </a:r>
            <a:r>
              <a:rPr lang="ru-RU" sz="8600" b="1" dirty="0"/>
              <a:t>- </a:t>
            </a:r>
            <a:r>
              <a:rPr lang="ru-RU" sz="8600" dirty="0"/>
              <a:t>официальный информационный портал Государственной итоговой аттестации.</a:t>
            </a:r>
          </a:p>
          <a:p>
            <a:endParaRPr lang="ru-RU" dirty="0"/>
          </a:p>
          <a:p>
            <a:pPr marL="0" indent="0">
              <a:buNone/>
            </a:pPr>
            <a:endParaRPr lang="ru-RU" dirty="0"/>
          </a:p>
          <a:p>
            <a:pPr fontAlgn="base"/>
            <a:endParaRPr lang="ru-RU" sz="2400" dirty="0"/>
          </a:p>
          <a:p>
            <a:pPr marL="0" indent="0">
              <a:buNone/>
            </a:pPr>
            <a:endParaRPr lang="ru-RU" sz="6600" b="1" dirty="0" smtClean="0">
              <a:solidFill>
                <a:srgbClr val="C00000"/>
              </a:solidFill>
            </a:endParaRPr>
          </a:p>
        </p:txBody>
      </p:sp>
    </p:spTree>
    <p:extLst>
      <p:ext uri="{BB962C8B-B14F-4D97-AF65-F5344CB8AC3E}">
        <p14:creationId xmlns:p14="http://schemas.microsoft.com/office/powerpoint/2010/main" val="42139235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7584" y="260649"/>
            <a:ext cx="7539176" cy="648072"/>
          </a:xfrm>
        </p:spPr>
        <p:txBody>
          <a:bodyPr>
            <a:normAutofit fontScale="90000"/>
          </a:bodyPr>
          <a:lstStyle/>
          <a:p>
            <a:r>
              <a:rPr lang="ru-RU" sz="4400" dirty="0" smtClean="0"/>
              <a:t/>
            </a:r>
            <a:br>
              <a:rPr lang="ru-RU" sz="4400" dirty="0" smtClean="0"/>
            </a:br>
            <a:r>
              <a:rPr lang="ru-RU" sz="4400" dirty="0"/>
              <a:t/>
            </a:r>
            <a:br>
              <a:rPr lang="ru-RU" sz="4400" dirty="0"/>
            </a:br>
            <a:r>
              <a:rPr lang="ru-RU" sz="4400" dirty="0" smtClean="0"/>
              <a:t/>
            </a:r>
            <a:br>
              <a:rPr lang="ru-RU" sz="4400" dirty="0" smtClean="0"/>
            </a:br>
            <a:r>
              <a:rPr lang="ru-RU" sz="4400" dirty="0"/>
              <a:t/>
            </a:r>
            <a:br>
              <a:rPr lang="ru-RU" sz="4400" dirty="0"/>
            </a:br>
            <a:r>
              <a:rPr lang="ru-RU" sz="4400" dirty="0" smtClean="0"/>
              <a:t/>
            </a:r>
            <a:br>
              <a:rPr lang="ru-RU" sz="4400" dirty="0" smtClean="0"/>
            </a:br>
            <a:r>
              <a:rPr lang="ru-RU" sz="4400" dirty="0"/>
              <a:t/>
            </a:r>
            <a:br>
              <a:rPr lang="ru-RU" sz="4400" dirty="0"/>
            </a:br>
            <a:r>
              <a:rPr lang="ru-RU" sz="4400" dirty="0" smtClean="0"/>
              <a:t>                </a:t>
            </a:r>
            <a:r>
              <a:rPr lang="ru-RU" sz="4400" b="1" dirty="0" smtClean="0"/>
              <a:t>Р</a:t>
            </a:r>
            <a:r>
              <a:rPr lang="ru-RU" sz="4400" b="1" dirty="0" smtClean="0"/>
              <a:t>абота </a:t>
            </a:r>
            <a:r>
              <a:rPr lang="ru-RU" sz="4400" b="1" dirty="0" smtClean="0"/>
              <a:t>с текстом</a:t>
            </a:r>
            <a:endParaRPr lang="ru-RU" sz="4400" b="1" dirty="0"/>
          </a:p>
        </p:txBody>
      </p:sp>
      <p:sp>
        <p:nvSpPr>
          <p:cNvPr id="3" name="Объект 2"/>
          <p:cNvSpPr>
            <a:spLocks noGrp="1"/>
          </p:cNvSpPr>
          <p:nvPr>
            <p:ph idx="1"/>
          </p:nvPr>
        </p:nvSpPr>
        <p:spPr>
          <a:xfrm>
            <a:off x="179512" y="1052736"/>
            <a:ext cx="8964488" cy="5040560"/>
          </a:xfrm>
        </p:spPr>
        <p:txBody>
          <a:bodyPr>
            <a:noAutofit/>
          </a:bodyPr>
          <a:lstStyle/>
          <a:p>
            <a:r>
              <a:rPr lang="ru-RU" dirty="0"/>
              <a:t>С</a:t>
            </a:r>
            <a:r>
              <a:rPr lang="ru-RU" dirty="0" smtClean="0"/>
              <a:t>ложные </a:t>
            </a:r>
            <a:r>
              <a:rPr lang="ru-RU" dirty="0"/>
              <a:t>части экзамена по русскому языку – сжатое изложение и сочинение – рассуждение. Поэтому уже с 5 класса ученикам </a:t>
            </a:r>
            <a:r>
              <a:rPr lang="ru-RU" dirty="0" smtClean="0"/>
              <a:t>нужно прививать </a:t>
            </a:r>
            <a:r>
              <a:rPr lang="ru-RU" dirty="0"/>
              <a:t>навыки, которые впоследствии помогут им справиться с этими видами занятий. О</a:t>
            </a:r>
            <a:r>
              <a:rPr lang="ru-RU" dirty="0" smtClean="0"/>
              <a:t>дним </a:t>
            </a:r>
            <a:r>
              <a:rPr lang="ru-RU" dirty="0"/>
              <a:t>из основных помощников в подготовке к написанию изложений и сочинений является учебник. Так, например, в учебнике по русскому языку за 5 класс автора Т. А. </a:t>
            </a:r>
            <a:r>
              <a:rPr lang="ru-RU" dirty="0" err="1"/>
              <a:t>Ладыженской</a:t>
            </a:r>
            <a:r>
              <a:rPr lang="ru-RU" dirty="0"/>
              <a:t> есть упражнения, в которых ученикам предлагается написать сжатое изложение по предложенному тексту (упр. 144, сказка В. Катаева, упр. 261 об Аркаше </a:t>
            </a:r>
            <a:r>
              <a:rPr lang="ru-RU" dirty="0" err="1"/>
              <a:t>Пластове</a:t>
            </a:r>
            <a:r>
              <a:rPr lang="ru-RU" dirty="0"/>
              <a:t>, упр. 513 – «Перо и чернильница», упр. 688 – «Шоколадный торт». В учебнике за 6 класс – упр. 119 о В. И. Дале). При выполнении данного задания пятиклассники и шестиклассники учатся кратко пересказывать текст, понимать его основную мысль, выбирать наиболее значимые моменты, узнают о некоторых приёмах сжатия. Выясняем, что для сжатия текста мы можем обобщить, например, ряд однородных членов, заменив его обобщающим словом, обобщить придаточные предложения, заменить сложное предложение простым. Можем исключить подробности, повторы, синонимы, некоторые предложения, оставив, разумеется ключевые слова. Можно упростить, к примеру, предложения с прямой речью или диалог, заменив предложением с косвенной речью. Можем определить несколько предложений в одно. В учебниках для 5-6 классов есть памятка </a:t>
            </a:r>
            <a:r>
              <a:rPr lang="ru-RU" u="sng" dirty="0"/>
              <a:t>«Как готовиться к сжатому изложению»</a:t>
            </a:r>
            <a:r>
              <a:rPr lang="ru-RU" dirty="0"/>
              <a:t>. В 8-9 классах знакомимся с критериями оценивания </a:t>
            </a:r>
            <a:r>
              <a:rPr lang="ru-RU" dirty="0" smtClean="0"/>
              <a:t>сжатого изложения.</a:t>
            </a:r>
            <a:endParaRPr lang="ru-RU" dirty="0"/>
          </a:p>
        </p:txBody>
      </p:sp>
    </p:spTree>
    <p:extLst>
      <p:ext uri="{BB962C8B-B14F-4D97-AF65-F5344CB8AC3E}">
        <p14:creationId xmlns:p14="http://schemas.microsoft.com/office/powerpoint/2010/main" val="30467278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6522" y="286605"/>
            <a:ext cx="8273950" cy="838139"/>
          </a:xfrm>
        </p:spPr>
        <p:txBody>
          <a:bodyPr>
            <a:normAutofit/>
          </a:bodyPr>
          <a:lstStyle/>
          <a:p>
            <a:r>
              <a:rPr lang="ru-RU" sz="4400" dirty="0" smtClean="0"/>
              <a:t>                          </a:t>
            </a:r>
            <a:r>
              <a:rPr lang="ru-RU" sz="4400" dirty="0" smtClean="0"/>
              <a:t>Ошибки</a:t>
            </a:r>
            <a:endParaRPr lang="ru-RU" sz="4400" dirty="0"/>
          </a:p>
        </p:txBody>
      </p:sp>
      <p:sp>
        <p:nvSpPr>
          <p:cNvPr id="4" name="Rectangle 1"/>
          <p:cNvSpPr>
            <a:spLocks noGrp="1" noChangeArrowheads="1"/>
          </p:cNvSpPr>
          <p:nvPr>
            <p:ph idx="1"/>
          </p:nvPr>
        </p:nvSpPr>
        <p:spPr bwMode="auto">
          <a:xfrm>
            <a:off x="251520" y="2752475"/>
            <a:ext cx="8712968" cy="2031325"/>
          </a:xfrm>
          <a:prstGeom prst="rect">
            <a:avLst/>
          </a:prstGeom>
          <a:solidFill>
            <a:srgbClr val="EAEAE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r>
              <a:rPr lang="ru-RU" dirty="0"/>
              <a:t>При написании текста </a:t>
            </a:r>
            <a:r>
              <a:rPr lang="ru-RU" dirty="0" smtClean="0"/>
              <a:t>нужно обращать </a:t>
            </a:r>
            <a:r>
              <a:rPr lang="ru-RU" dirty="0"/>
              <a:t>внимание учащихся на традиционные ошибки:</a:t>
            </a:r>
          </a:p>
          <a:p>
            <a:r>
              <a:rPr lang="ru-RU" dirty="0"/>
              <a:t>повторение одних и тех же слов;</a:t>
            </a:r>
          </a:p>
          <a:p>
            <a:r>
              <a:rPr lang="ru-RU" dirty="0"/>
              <a:t>неправильное употребление личных местоимений;</a:t>
            </a:r>
          </a:p>
          <a:p>
            <a:r>
              <a:rPr lang="ru-RU" dirty="0"/>
              <a:t>важно следить за правильной передачей прямой речи</a:t>
            </a:r>
            <a:r>
              <a:rPr lang="ru-RU" dirty="0" smtClean="0"/>
              <a:t>;</a:t>
            </a:r>
            <a:endParaRPr lang="ru-RU" dirty="0"/>
          </a:p>
          <a:p>
            <a:r>
              <a:rPr lang="ru-RU" dirty="0"/>
              <a:t>не писать от первого лица.</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1"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20347239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3568" y="1"/>
            <a:ext cx="7683192" cy="1052736"/>
          </a:xfrm>
        </p:spPr>
        <p:txBody>
          <a:bodyPr>
            <a:normAutofit/>
          </a:bodyPr>
          <a:lstStyle/>
          <a:p>
            <a:r>
              <a:rPr lang="ru-RU" sz="4000" b="1" dirty="0"/>
              <a:t>Р</a:t>
            </a:r>
            <a:r>
              <a:rPr lang="ru-RU" sz="4000" b="1" dirty="0" smtClean="0"/>
              <a:t>абота </a:t>
            </a:r>
            <a:r>
              <a:rPr lang="ru-RU" sz="4000" b="1" dirty="0"/>
              <a:t>с текстом</a:t>
            </a:r>
          </a:p>
        </p:txBody>
      </p:sp>
      <p:sp>
        <p:nvSpPr>
          <p:cNvPr id="3" name="Объект 2"/>
          <p:cNvSpPr>
            <a:spLocks noGrp="1"/>
          </p:cNvSpPr>
          <p:nvPr>
            <p:ph idx="1"/>
          </p:nvPr>
        </p:nvSpPr>
        <p:spPr>
          <a:xfrm>
            <a:off x="395536" y="1700808"/>
            <a:ext cx="8640960" cy="4536504"/>
          </a:xfrm>
        </p:spPr>
        <p:txBody>
          <a:bodyPr>
            <a:noAutofit/>
          </a:bodyPr>
          <a:lstStyle/>
          <a:p>
            <a:pPr marL="0" indent="0" fontAlgn="base">
              <a:buNone/>
            </a:pPr>
            <a:endParaRPr lang="ru-RU" dirty="0"/>
          </a:p>
          <a:p>
            <a:r>
              <a:rPr lang="ru-RU" sz="2400" dirty="0"/>
              <a:t>Оптимальной формой работы при подготовке учащихся к итоговой аттестации является работа с текстом. Использование текста в качестве основной единицы урока, во-первых, углубляет, расширяет и систематизирует знания учащихся о языке как системе, во-вторых, создает речевую среду, которая способствует совершенствованию языкового чутья, лежащего в основе развития речи, в основе понимания того, что такое языковая система. Такая работа с текстом с использованием элементов комплексного анализа становится обязательной на уроках русского языка.</a:t>
            </a:r>
          </a:p>
        </p:txBody>
      </p:sp>
    </p:spTree>
    <p:extLst>
      <p:ext uri="{BB962C8B-B14F-4D97-AF65-F5344CB8AC3E}">
        <p14:creationId xmlns:p14="http://schemas.microsoft.com/office/powerpoint/2010/main" val="42867444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71600" y="0"/>
            <a:ext cx="7395160" cy="1556792"/>
          </a:xfrm>
        </p:spPr>
        <p:txBody>
          <a:bodyPr>
            <a:normAutofit fontScale="90000"/>
          </a:bodyPr>
          <a:lstStyle/>
          <a:p>
            <a:r>
              <a:rPr lang="ru-RU" b="1" dirty="0" smtClean="0"/>
              <a:t/>
            </a:r>
            <a:br>
              <a:rPr lang="ru-RU" b="1" dirty="0" smtClean="0"/>
            </a:br>
            <a:r>
              <a:rPr lang="ru-RU" b="1" dirty="0" smtClean="0"/>
              <a:t/>
            </a:r>
            <a:br>
              <a:rPr lang="ru-RU" b="1" dirty="0" smtClean="0"/>
            </a:br>
            <a:r>
              <a:rPr lang="ru-RU" b="1" dirty="0"/>
              <a:t/>
            </a:r>
            <a:br>
              <a:rPr lang="ru-RU" b="1" dirty="0"/>
            </a:br>
            <a:r>
              <a:rPr lang="ru-RU" b="1" dirty="0" smtClean="0"/>
              <a:t/>
            </a:r>
            <a:br>
              <a:rPr lang="ru-RU" b="1" dirty="0" smtClean="0"/>
            </a:br>
            <a:r>
              <a:rPr lang="ru-RU" b="1" dirty="0"/>
              <a:t/>
            </a:r>
            <a:br>
              <a:rPr lang="ru-RU" b="1" dirty="0"/>
            </a:br>
            <a:r>
              <a:rPr lang="ru-RU" b="1" dirty="0" smtClean="0"/>
              <a:t/>
            </a:r>
            <a:br>
              <a:rPr lang="ru-RU" b="1" dirty="0" smtClean="0"/>
            </a:br>
            <a:r>
              <a:rPr lang="ru-RU" b="1" dirty="0"/>
              <a:t/>
            </a:r>
            <a:br>
              <a:rPr lang="ru-RU" b="1" dirty="0"/>
            </a:br>
            <a:r>
              <a:rPr lang="ru-RU" b="1" dirty="0" smtClean="0"/>
              <a:t/>
            </a:r>
            <a:br>
              <a:rPr lang="ru-RU" b="1" dirty="0" smtClean="0"/>
            </a:br>
            <a:r>
              <a:rPr lang="ru-RU" b="1" dirty="0"/>
              <a:t/>
            </a:r>
            <a:br>
              <a:rPr lang="ru-RU" b="1" dirty="0"/>
            </a:br>
            <a:r>
              <a:rPr lang="ru-RU" b="1" dirty="0" smtClean="0"/>
              <a:t/>
            </a:r>
            <a:br>
              <a:rPr lang="ru-RU" b="1" dirty="0" smtClean="0"/>
            </a:br>
            <a:r>
              <a:rPr lang="ru-RU" b="1" dirty="0"/>
              <a:t/>
            </a:r>
            <a:br>
              <a:rPr lang="ru-RU" b="1" dirty="0"/>
            </a:br>
            <a:r>
              <a:rPr lang="ru-RU" b="1" dirty="0" smtClean="0"/>
              <a:t/>
            </a:r>
            <a:br>
              <a:rPr lang="ru-RU" b="1" dirty="0" smtClean="0"/>
            </a:br>
            <a:r>
              <a:rPr lang="ru-RU" sz="4000" b="1" dirty="0" smtClean="0"/>
              <a:t>Формы </a:t>
            </a:r>
            <a:r>
              <a:rPr lang="ru-RU" sz="4000" b="1" dirty="0"/>
              <a:t>и приемы работы при подготовке к тестовым заданиям</a:t>
            </a:r>
            <a:r>
              <a:rPr lang="ru-RU" sz="4000" dirty="0"/>
              <a:t/>
            </a:r>
            <a:br>
              <a:rPr lang="ru-RU" sz="4000" dirty="0"/>
            </a:br>
            <a:endParaRPr lang="ru-RU" sz="4000" dirty="0"/>
          </a:p>
        </p:txBody>
      </p:sp>
      <p:sp>
        <p:nvSpPr>
          <p:cNvPr id="3" name="Объект 2"/>
          <p:cNvSpPr>
            <a:spLocks noGrp="1"/>
          </p:cNvSpPr>
          <p:nvPr>
            <p:ph idx="1"/>
          </p:nvPr>
        </p:nvSpPr>
        <p:spPr>
          <a:xfrm>
            <a:off x="107504" y="1700808"/>
            <a:ext cx="9036496" cy="4168286"/>
          </a:xfrm>
        </p:spPr>
        <p:txBody>
          <a:bodyPr>
            <a:normAutofit fontScale="32500" lnSpcReduction="20000"/>
          </a:bodyPr>
          <a:lstStyle/>
          <a:p>
            <a:pPr marL="0" indent="0">
              <a:buNone/>
            </a:pPr>
            <a:endParaRPr lang="ru-RU" dirty="0"/>
          </a:p>
          <a:p>
            <a:r>
              <a:rPr lang="ru-RU" sz="8000" dirty="0" smtClean="0"/>
              <a:t>Одним </a:t>
            </a:r>
            <a:r>
              <a:rPr lang="ru-RU" sz="8000" dirty="0"/>
              <a:t>из направлений организационно-методической работы является создание банка тестовых заданий, подбор учебно-методической литературы. </a:t>
            </a:r>
            <a:endParaRPr lang="ru-RU" sz="8000" dirty="0" smtClean="0"/>
          </a:p>
          <a:p>
            <a:pPr marL="0" indent="0">
              <a:buNone/>
            </a:pPr>
            <a:r>
              <a:rPr lang="ru-RU" sz="8000" dirty="0" smtClean="0"/>
              <a:t>Для </a:t>
            </a:r>
            <a:r>
              <a:rPr lang="ru-RU" sz="8000" dirty="0"/>
              <a:t>каждого класса </a:t>
            </a:r>
            <a:r>
              <a:rPr lang="ru-RU" sz="8000" dirty="0" smtClean="0"/>
              <a:t>подобраны </a:t>
            </a:r>
            <a:r>
              <a:rPr lang="ru-RU" sz="8000" dirty="0"/>
              <a:t>пособия, в которых тестовый материал помогает проверить усвоение знаний по определенной теме с 5 по 11 </a:t>
            </a:r>
            <a:r>
              <a:rPr lang="ru-RU" sz="8000" dirty="0" smtClean="0"/>
              <a:t>класс</a:t>
            </a:r>
            <a:r>
              <a:rPr lang="ru-RU" sz="8000" dirty="0" smtClean="0"/>
              <a:t>.                  В </a:t>
            </a:r>
            <a:r>
              <a:rPr lang="ru-RU" sz="8000" dirty="0"/>
              <a:t>этих пособиях учитывается разный уровень знаний, умений и навыков учащихся</a:t>
            </a:r>
            <a:r>
              <a:rPr lang="ru-RU" sz="8000" dirty="0" smtClean="0"/>
              <a:t>:</a:t>
            </a:r>
          </a:p>
          <a:p>
            <a:pPr marL="0" indent="0">
              <a:buNone/>
            </a:pPr>
            <a:r>
              <a:rPr lang="ru-RU" sz="8000" dirty="0"/>
              <a:t> I и II варианты тестовых заданий соответствуют базовому уровню, III вариант – повышенной трудности.</a:t>
            </a:r>
          </a:p>
          <a:p>
            <a:endParaRPr lang="ru-RU" sz="8000" dirty="0"/>
          </a:p>
        </p:txBody>
      </p:sp>
    </p:spTree>
    <p:extLst>
      <p:ext uri="{BB962C8B-B14F-4D97-AF65-F5344CB8AC3E}">
        <p14:creationId xmlns:p14="http://schemas.microsoft.com/office/powerpoint/2010/main" val="1393628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116632"/>
            <a:ext cx="7543800" cy="1620729"/>
          </a:xfrm>
        </p:spPr>
        <p:txBody>
          <a:bodyPr>
            <a:normAutofit fontScale="90000"/>
          </a:bodyPr>
          <a:lstStyle/>
          <a:p>
            <a:r>
              <a:rPr lang="ru-RU" b="1" dirty="0" smtClean="0"/>
              <a:t/>
            </a:r>
            <a:br>
              <a:rPr lang="ru-RU" b="1" dirty="0" smtClean="0"/>
            </a:br>
            <a:r>
              <a:rPr lang="ru-RU" b="1" dirty="0"/>
              <a:t/>
            </a:r>
            <a:br>
              <a:rPr lang="ru-RU" b="1" dirty="0"/>
            </a:br>
            <a:r>
              <a:rPr lang="ru-RU" b="1" dirty="0" smtClean="0"/>
              <a:t/>
            </a:r>
            <a:br>
              <a:rPr lang="ru-RU" b="1" dirty="0" smtClean="0"/>
            </a:br>
            <a:r>
              <a:rPr lang="ru-RU" b="1" dirty="0"/>
              <a:t/>
            </a:r>
            <a:br>
              <a:rPr lang="ru-RU" b="1" dirty="0"/>
            </a:br>
            <a:r>
              <a:rPr lang="ru-RU" b="1" dirty="0" smtClean="0"/>
              <a:t/>
            </a:r>
            <a:br>
              <a:rPr lang="ru-RU" b="1" dirty="0" smtClean="0"/>
            </a:br>
            <a:r>
              <a:rPr lang="ru-RU" sz="4000" b="1" dirty="0" smtClean="0"/>
              <a:t>Формы </a:t>
            </a:r>
            <a:r>
              <a:rPr lang="ru-RU" sz="4000" b="1" dirty="0"/>
              <a:t>и приемы работы при подготовке к тестовым заданиям</a:t>
            </a:r>
            <a:r>
              <a:rPr lang="ru-RU" dirty="0"/>
              <a:t/>
            </a:r>
            <a:br>
              <a:rPr lang="ru-RU" dirty="0"/>
            </a:br>
            <a:endParaRPr lang="ru-RU" dirty="0"/>
          </a:p>
        </p:txBody>
      </p:sp>
      <p:sp>
        <p:nvSpPr>
          <p:cNvPr id="3" name="Объект 2"/>
          <p:cNvSpPr>
            <a:spLocks noGrp="1"/>
          </p:cNvSpPr>
          <p:nvPr>
            <p:ph idx="1"/>
          </p:nvPr>
        </p:nvSpPr>
        <p:spPr>
          <a:xfrm>
            <a:off x="822959" y="1484784"/>
            <a:ext cx="7543801" cy="4384310"/>
          </a:xfrm>
        </p:spPr>
        <p:txBody>
          <a:bodyPr>
            <a:normAutofit fontScale="92500" lnSpcReduction="10000"/>
          </a:bodyPr>
          <a:lstStyle/>
          <a:p>
            <a:r>
              <a:rPr lang="ru-RU" dirty="0"/>
              <a:t>Применяю различные виды тестов: с выбором ответов и без выбора ответов, с развёрнутым ответом, на соответствие, на заполнение пропусков, на понимание текста. Я составляю тематические карточки для подготовки к экзамену из сборников предыдущих лет, из Открытого банка заданий ОГЭ ФИПИ. Получается колоссальный объём и разнообразие тренировочных вариантов. Экзаменационные тесты за курс основной неполной средней школы содержат в обязательном порядке задания, посвящённые разделу «Орфография», уже изученному в 5 классе (Приставки на з-с-; неизменяемые приставки). сборника мы с ними решаем уже в 6 классе.                                                                                    Соединить деятельность девятиклассника по выработке практических навыков грамотного письма и речевому развитию (а вместе с этим и подготовить к решению заданий ОГЭ) позволяет </a:t>
            </a:r>
            <a:r>
              <a:rPr lang="ru-RU" u="sng" dirty="0"/>
              <a:t>комплексная работа с текстом</a:t>
            </a:r>
            <a:r>
              <a:rPr lang="ru-RU" dirty="0"/>
              <a:t>. Эта форма открывает широкие возможности: не только научиться определять тему и идею приведенного в экзаменационной работе отрывка, но и отрабатывать вызывающие затруднения орфограммы и </a:t>
            </a:r>
            <a:r>
              <a:rPr lang="ru-RU" dirty="0" err="1"/>
              <a:t>пунктограммы</a:t>
            </a:r>
            <a:r>
              <a:rPr lang="ru-RU" dirty="0"/>
              <a:t>.</a:t>
            </a:r>
          </a:p>
          <a:p>
            <a:endParaRPr lang="ru-RU" dirty="0"/>
          </a:p>
        </p:txBody>
      </p:sp>
    </p:spTree>
    <p:extLst>
      <p:ext uri="{BB962C8B-B14F-4D97-AF65-F5344CB8AC3E}">
        <p14:creationId xmlns:p14="http://schemas.microsoft.com/office/powerpoint/2010/main" val="41878337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5" y="404664"/>
            <a:ext cx="8424936" cy="1558219"/>
          </a:xfrm>
        </p:spPr>
        <p:txBody>
          <a:bodyPr>
            <a:noAutofit/>
          </a:bodyPr>
          <a:lstStyle/>
          <a:p>
            <a:r>
              <a:rPr lang="ru-RU" sz="3600" b="1" dirty="0"/>
              <a:t>Работа с классным руководителем, администрацией </a:t>
            </a:r>
            <a:r>
              <a:rPr lang="ru-RU" sz="3600" b="1" dirty="0" smtClean="0"/>
              <a:t>школы</a:t>
            </a:r>
            <a:r>
              <a:rPr lang="ru-RU" sz="4000" dirty="0"/>
              <a:t/>
            </a:r>
            <a:br>
              <a:rPr lang="ru-RU" sz="4000" dirty="0"/>
            </a:br>
            <a:endParaRPr lang="ru-RU" sz="4000" dirty="0"/>
          </a:p>
        </p:txBody>
      </p:sp>
      <p:sp>
        <p:nvSpPr>
          <p:cNvPr id="3" name="Объект 2"/>
          <p:cNvSpPr>
            <a:spLocks noGrp="1"/>
          </p:cNvSpPr>
          <p:nvPr>
            <p:ph idx="1"/>
          </p:nvPr>
        </p:nvSpPr>
        <p:spPr>
          <a:xfrm>
            <a:off x="323528" y="2132856"/>
            <a:ext cx="8568951" cy="3736238"/>
          </a:xfrm>
        </p:spPr>
        <p:txBody>
          <a:bodyPr>
            <a:noAutofit/>
          </a:bodyPr>
          <a:lstStyle/>
          <a:p>
            <a:r>
              <a:rPr lang="ru-RU" sz="2400" dirty="0" smtClean="0"/>
              <a:t>Тесно </a:t>
            </a:r>
            <a:r>
              <a:rPr lang="ru-RU" sz="2400" dirty="0"/>
              <a:t>работаю с классным руководителем и администрацией школы, довожу до их сведения результаты, успехи и неудачи выпускника.</a:t>
            </a:r>
          </a:p>
          <a:p>
            <a:r>
              <a:rPr lang="ru-RU" sz="2400" dirty="0"/>
              <a:t>Подводя итог вышеизложенному, нужно отметить, что работа по подготовке к ОГЭ </a:t>
            </a:r>
            <a:r>
              <a:rPr lang="ru-RU" sz="2400" dirty="0" smtClean="0"/>
              <a:t>должна вестись</a:t>
            </a:r>
            <a:r>
              <a:rPr lang="ru-RU" sz="2400" dirty="0" smtClean="0"/>
              <a:t> </a:t>
            </a:r>
            <a:r>
              <a:rPr lang="ru-RU" sz="2400" dirty="0"/>
              <a:t>систематически, </a:t>
            </a:r>
            <a:r>
              <a:rPr lang="ru-RU" sz="2400" dirty="0" smtClean="0"/>
              <a:t>обязательно должны быть созданы </a:t>
            </a:r>
            <a:r>
              <a:rPr lang="ru-RU" sz="2400" dirty="0"/>
              <a:t>комфортные условия для получения знаний, умений и навыков, </a:t>
            </a:r>
            <a:r>
              <a:rPr lang="ru-RU" sz="2400" dirty="0" smtClean="0"/>
              <a:t>а для этого должны быть </a:t>
            </a:r>
            <a:r>
              <a:rPr lang="ru-RU" sz="2400" dirty="0" smtClean="0"/>
              <a:t>охвачены </a:t>
            </a:r>
            <a:r>
              <a:rPr lang="ru-RU" sz="2400" dirty="0"/>
              <a:t>все структуры.</a:t>
            </a:r>
          </a:p>
          <a:p>
            <a:r>
              <a:rPr lang="ru-RU" sz="2400" dirty="0"/>
              <a:t/>
            </a:r>
            <a:br>
              <a:rPr lang="ru-RU" sz="2400" dirty="0"/>
            </a:br>
            <a:endParaRPr lang="ru-RU" sz="2400" dirty="0"/>
          </a:p>
        </p:txBody>
      </p:sp>
    </p:spTree>
    <p:extLst>
      <p:ext uri="{BB962C8B-B14F-4D97-AF65-F5344CB8AC3E}">
        <p14:creationId xmlns:p14="http://schemas.microsoft.com/office/powerpoint/2010/main" val="3736718624"/>
      </p:ext>
    </p:extLst>
  </p:cSld>
  <p:clrMapOvr>
    <a:masterClrMapping/>
  </p:clrMapOvr>
</p:sld>
</file>

<file path=ppt/theme/theme1.xml><?xml version="1.0" encoding="utf-8"?>
<a:theme xmlns:a="http://schemas.openxmlformats.org/drawingml/2006/main" name="Ретро">
  <a:themeElements>
    <a:clrScheme name="Ретро">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295</TotalTime>
  <Words>818</Words>
  <Application>Microsoft Office PowerPoint</Application>
  <PresentationFormat>Экран (4:3)</PresentationFormat>
  <Paragraphs>61</Paragraphs>
  <Slides>13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13</vt:i4>
      </vt:variant>
    </vt:vector>
  </HeadingPairs>
  <TitlesOfParts>
    <vt:vector size="18" baseType="lpstr">
      <vt:lpstr>Arial</vt:lpstr>
      <vt:lpstr>Calibri</vt:lpstr>
      <vt:lpstr>Calibri Light</vt:lpstr>
      <vt:lpstr>Times New Roman, serif</vt:lpstr>
      <vt:lpstr>Ретро</vt:lpstr>
      <vt:lpstr>       Из опыта работы учителя русского языка и литературы МБОУ «СОШ №2 пос.               Мамедкала» Мусаевой А. М.</vt:lpstr>
      <vt:lpstr>            Система подготовки</vt:lpstr>
      <vt:lpstr>           Психологический настрой учащихся. </vt:lpstr>
      <vt:lpstr>        Информационная работа</vt:lpstr>
      <vt:lpstr>Создание методической базы</vt:lpstr>
      <vt:lpstr>Индивидуальные папки учащихся</vt:lpstr>
      <vt:lpstr>               Использование ИКТ</vt:lpstr>
      <vt:lpstr>                      Работа с текстом</vt:lpstr>
      <vt:lpstr>                          Ошибки</vt:lpstr>
      <vt:lpstr>Работа с текстом</vt:lpstr>
      <vt:lpstr>            Формы и приемы работы при подготовке к тестовым заданиям </vt:lpstr>
      <vt:lpstr>     Формы и приемы работы при подготовке к тестовым заданиям </vt:lpstr>
      <vt:lpstr>Работа с классным руководителем, администрацией школы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Из опыта работы учительницы МКОУ «СОШ №2 пос. Мамедкала» Мусаевой А. М.</dc:title>
  <dc:creator>user</dc:creator>
  <cp:lastModifiedBy>Ашура</cp:lastModifiedBy>
  <cp:revision>38</cp:revision>
  <cp:lastPrinted>2018-07-11T02:10:39Z</cp:lastPrinted>
  <dcterms:created xsi:type="dcterms:W3CDTF">2018-07-03T19:32:11Z</dcterms:created>
  <dcterms:modified xsi:type="dcterms:W3CDTF">2023-04-14T14:03:30Z</dcterms:modified>
</cp:coreProperties>
</file>