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73" r:id="rId6"/>
    <p:sldId id="272" r:id="rId7"/>
    <p:sldId id="274" r:id="rId8"/>
    <p:sldId id="275" r:id="rId9"/>
    <p:sldId id="260" r:id="rId10"/>
    <p:sldId id="261" r:id="rId11"/>
    <p:sldId id="262" r:id="rId12"/>
    <p:sldId id="263" r:id="rId13"/>
    <p:sldId id="264" r:id="rId14"/>
    <p:sldId id="276" r:id="rId15"/>
    <p:sldId id="265" r:id="rId16"/>
    <p:sldId id="266" r:id="rId17"/>
    <p:sldId id="277" r:id="rId18"/>
    <p:sldId id="278" r:id="rId19"/>
    <p:sldId id="279" r:id="rId20"/>
    <p:sldId id="280" r:id="rId21"/>
    <p:sldId id="267" r:id="rId22"/>
    <p:sldId id="268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55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679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8065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1332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8923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316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6739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7205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0863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98508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352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49177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330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79551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3752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2826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2190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1D9ECD-5777-4CCD-BE30-CDD8F5B4AF8C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96D86A9-5988-416B-95AA-7BC1FE9EA3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56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60786" y="-613207"/>
            <a:ext cx="9144000" cy="2387600"/>
          </a:xfrm>
        </p:spPr>
        <p:txBody>
          <a:bodyPr/>
          <a:lstStyle/>
          <a:p>
            <a:r>
              <a:rPr lang="ru-RU" i="1" dirty="0" smtClean="0"/>
              <a:t>Мастер- класс.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08647" y="1393392"/>
            <a:ext cx="8271280" cy="2254971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Autofit/>
          </a:bodyPr>
          <a:lstStyle/>
          <a:p>
            <a:pPr algn="ctr"/>
            <a:r>
              <a:rPr lang="ru-RU" sz="6600" b="1" dirty="0" smtClean="0"/>
              <a:t>Подготовка обучающихся </a:t>
            </a:r>
          </a:p>
          <a:p>
            <a:pPr algn="ctr"/>
            <a:r>
              <a:rPr lang="ru-RU" sz="6600" b="1" dirty="0" smtClean="0"/>
              <a:t>к ЕГЭ </a:t>
            </a:r>
          </a:p>
          <a:p>
            <a:pPr algn="ctr"/>
            <a:r>
              <a:rPr lang="ru-RU" sz="6600" b="1" dirty="0" smtClean="0"/>
              <a:t>по истории.</a:t>
            </a:r>
            <a:endParaRPr lang="ru-RU" sz="6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513" y="1155556"/>
            <a:ext cx="4355560" cy="5611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0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altLang="ru-RU" sz="4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Цели проведения мастер-класса:</a:t>
            </a:r>
            <a:endParaRPr lang="ru-RU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Повышение профессионального уровня и обмен передовым опытом учителей истории и обществознания,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Создание условий для формирования индивидуального стиля творческой педагогической деятельности в процессе опытно-экспериментальной работы.</a:t>
            </a: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6447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chemeClr val="accent1"/>
                </a:solidFill>
              </a:rPr>
              <a:t>1. Актуальность.</a:t>
            </a:r>
            <a:endParaRPr lang="ru-RU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072" y="1326861"/>
            <a:ext cx="10515600" cy="4351338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>
                <a:latin typeface="Times New Roman" panose="02020603050405020304" pitchFamily="18" charset="0"/>
                <a:ea typeface="Calibri" panose="020F0502020204030204" pitchFamily="34" charset="0"/>
              </a:rPr>
              <a:t>История – предмет специфичный. </a:t>
            </a:r>
            <a:endParaRPr lang="ru-RU" i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Нет </a:t>
            </a:r>
            <a:r>
              <a:rPr lang="ru-RU" i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четкого перечня информации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9553" y="1472225"/>
            <a:ext cx="5617248" cy="421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66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Результаты ЕГЭ в </a:t>
            </a:r>
            <a:r>
              <a:rPr lang="ru-RU" alt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2021/2022 </a:t>
            </a:r>
            <a:r>
              <a:rPr lang="ru-RU" alt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учебном году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  <a:t/>
            </a:r>
            <a:b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9148687"/>
              </p:ext>
            </p:extLst>
          </p:nvPr>
        </p:nvGraphicFramePr>
        <p:xfrm>
          <a:off x="838201" y="1801092"/>
          <a:ext cx="10300853" cy="36945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81730">
                  <a:extLst>
                    <a:ext uri="{9D8B030D-6E8A-4147-A177-3AD203B41FA5}">
                      <a16:colId xmlns:a16="http://schemas.microsoft.com/office/drawing/2014/main" xmlns="" val="531505554"/>
                    </a:ext>
                  </a:extLst>
                </a:gridCol>
                <a:gridCol w="2493369">
                  <a:extLst>
                    <a:ext uri="{9D8B030D-6E8A-4147-A177-3AD203B41FA5}">
                      <a16:colId xmlns:a16="http://schemas.microsoft.com/office/drawing/2014/main" xmlns="" val="3049342359"/>
                    </a:ext>
                  </a:extLst>
                </a:gridCol>
                <a:gridCol w="1841918">
                  <a:extLst>
                    <a:ext uri="{9D8B030D-6E8A-4147-A177-3AD203B41FA5}">
                      <a16:colId xmlns:a16="http://schemas.microsoft.com/office/drawing/2014/main" xmlns="" val="2804538023"/>
                    </a:ext>
                  </a:extLst>
                </a:gridCol>
                <a:gridCol w="1841918">
                  <a:extLst>
                    <a:ext uri="{9D8B030D-6E8A-4147-A177-3AD203B41FA5}">
                      <a16:colId xmlns:a16="http://schemas.microsoft.com/office/drawing/2014/main" xmlns="" val="3367453764"/>
                    </a:ext>
                  </a:extLst>
                </a:gridCol>
                <a:gridCol w="1841918">
                  <a:extLst>
                    <a:ext uri="{9D8B030D-6E8A-4147-A177-3AD203B41FA5}">
                      <a16:colId xmlns:a16="http://schemas.microsoft.com/office/drawing/2014/main" xmlns="" val="1675903129"/>
                    </a:ext>
                  </a:extLst>
                </a:gridCol>
              </a:tblGrid>
              <a:tr h="147118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Предмет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Кол-во сдававших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Средний балл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100-бальники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Не сдали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022482228"/>
                  </a:ext>
                </a:extLst>
              </a:tr>
              <a:tr h="222336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История 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50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</a:rPr>
                        <a:t>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232505771"/>
                  </a:ext>
                </a:extLst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0" y="90100"/>
            <a:ext cx="22313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99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6163" y="322186"/>
            <a:ext cx="8911687" cy="1280890"/>
          </a:xfrm>
        </p:spPr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4900" dirty="0"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Среди основных проблем сами выпускники отмечают: </a:t>
            </a:r>
            <a:r>
              <a:rPr lang="ru-RU" sz="3200" dirty="0">
                <a:latin typeface="Calibri"/>
                <a:ea typeface="Calibri"/>
                <a:cs typeface="Times New Roman"/>
              </a:rPr>
              <a:t/>
            </a:r>
            <a:br>
              <a:rPr lang="ru-RU" sz="3200" dirty="0">
                <a:latin typeface="Calibri"/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85363" y="1823049"/>
            <a:ext cx="8915400" cy="3777622"/>
          </a:xfrm>
        </p:spPr>
        <p:txBody>
          <a:bodyPr/>
          <a:lstStyle/>
          <a:p>
            <a:pPr lvl="0">
              <a:lnSpc>
                <a:spcPct val="107000"/>
              </a:lnSpc>
              <a:buFont typeface="+mj-lt"/>
              <a:buAutoNum type="arabicParenR"/>
            </a:pPr>
            <a:r>
              <a:rPr lang="ru-RU" sz="3200" dirty="0">
                <a:latin typeface="Times New Roman"/>
                <a:ea typeface="Calibri"/>
                <a:cs typeface="Times New Roman"/>
              </a:rPr>
              <a:t>большой объем информации; 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arenR"/>
            </a:pPr>
            <a:r>
              <a:rPr lang="ru-RU" sz="3200" dirty="0">
                <a:latin typeface="Times New Roman"/>
                <a:ea typeface="Calibri"/>
                <a:cs typeface="Times New Roman"/>
              </a:rPr>
              <a:t>сложность запоминания;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lvl="0">
              <a:lnSpc>
                <a:spcPct val="107000"/>
              </a:lnSpc>
              <a:buFont typeface="+mj-lt"/>
              <a:buAutoNum type="arabicParenR"/>
            </a:pPr>
            <a:r>
              <a:rPr lang="ru-RU" sz="3200" dirty="0" smtClean="0">
                <a:latin typeface="Times New Roman"/>
                <a:ea typeface="Calibri"/>
                <a:cs typeface="Times New Roman"/>
              </a:rPr>
              <a:t>постоянные </a:t>
            </a:r>
            <a:r>
              <a:rPr lang="ru-RU" sz="3200" dirty="0">
                <a:latin typeface="Times New Roman"/>
                <a:ea typeface="Calibri"/>
                <a:cs typeface="Times New Roman"/>
              </a:rPr>
              <a:t>изменения, затрудняющие процесс подготовки. </a:t>
            </a:r>
            <a:endParaRPr lang="ru-RU" sz="32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https://static.ngs.ru/news/99/preview/2a9bc7a7699c279116e31e33af17b7a6084968a7_12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503" y="3930288"/>
            <a:ext cx="3972536" cy="2651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257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Изменения в 2023 г. 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1422" y="3738113"/>
            <a:ext cx="5117062" cy="2878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88521" y="1392637"/>
            <a:ext cx="6771736" cy="3017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-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Увеличено количество вопросов. Теперь их 21 (ранее было 19).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Увеличен максимальный балл до 42 (ранее было 38). 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Увеличено количество заданий по ВОВ (Великой Отечественной войне).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latin typeface="Times New Roman"/>
                <a:ea typeface="Calibri"/>
                <a:cs typeface="Times New Roman"/>
              </a:rPr>
              <a:t>- Появился новый вопрос (№20), в котором предлагается выполнить сравнение исторических событий, имевших существенное значение на становление стран процессов и различного рода явлений.</a:t>
            </a:r>
            <a:endParaRPr lang="ru-RU" sz="1600" dirty="0">
              <a:latin typeface="Calibri"/>
              <a:ea typeface="Calibri"/>
              <a:cs typeface="Times New Roman"/>
            </a:endParaRPr>
          </a:p>
          <a:p>
            <a:r>
              <a:rPr lang="ru-RU" dirty="0">
                <a:latin typeface="Times New Roman"/>
                <a:ea typeface="Calibri"/>
              </a:rPr>
              <a:t>- В заданиях №18 и 19 внесены корректировки в критерии оценивания.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92609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83967" y="304933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ru-RU" sz="5400" dirty="0" smtClean="0"/>
              <a:t>2 части</a:t>
            </a:r>
            <a:endParaRPr lang="ru-RU" sz="5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62975" y="2122099"/>
            <a:ext cx="4201064" cy="4315335"/>
          </a:xfrm>
        </p:spPr>
        <p:txBody>
          <a:bodyPr>
            <a:normAutofit fontScale="92500" lnSpcReduction="20000"/>
          </a:bodyPr>
          <a:lstStyle/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В первой части встретятся 8 вопросов базовой сложности и 4 повышенной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b="1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на одиночный выбор ответа из ряда предложенных вариантов;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множественный выбор ответа из ряда предложенных вариантов;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установление соответствий между элементами нескольких рядов;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на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создание последовательностей; 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определение </a:t>
            </a:r>
            <a:r>
              <a:rPr lang="ru-RU" b="1" i="1" dirty="0">
                <a:latin typeface="Times New Roman" pitchFamily="18" charset="0"/>
                <a:cs typeface="Times New Roman" pitchFamily="18" charset="0"/>
              </a:rPr>
              <a:t>термина, временного периода или имени исторического лица по характерным признакам и описаниям.... </a:t>
            </a:r>
          </a:p>
        </p:txBody>
      </p:sp>
      <p:sp>
        <p:nvSpPr>
          <p:cNvPr id="7" name="Стрелка вниз 6"/>
          <p:cNvSpPr/>
          <p:nvPr/>
        </p:nvSpPr>
        <p:spPr>
          <a:xfrm rot="1824471">
            <a:off x="4865298" y="1268083"/>
            <a:ext cx="1043796" cy="7936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низ 7"/>
          <p:cNvSpPr/>
          <p:nvPr/>
        </p:nvSpPr>
        <p:spPr>
          <a:xfrm rot="19286501">
            <a:off x="7349706" y="1267723"/>
            <a:ext cx="948905" cy="79363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771736" y="2093598"/>
            <a:ext cx="5313871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13, 14 анализ письменного исторического источника </a:t>
            </a:r>
            <a:endParaRPr lang="ru-RU" sz="1600" b="1" i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15, 16 анализ изображения </a:t>
            </a:r>
            <a:endParaRPr lang="ru-RU" sz="1600" b="1" i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17 анализ 2-х исторических источников про ВОВ с последующим извлечением информации по заданному </a:t>
            </a:r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критерию</a:t>
            </a:r>
          </a:p>
          <a:p>
            <a:endParaRPr lang="ru-RU" sz="1600" b="1" i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18 установление причинно-следственных связей </a:t>
            </a:r>
            <a:endParaRPr lang="ru-RU" sz="1600" b="1" i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19 использование терминологии в историческом контексте </a:t>
            </a:r>
            <a:endParaRPr lang="ru-RU" sz="1600" b="1" i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20 сравнение анализируемых событий, явлений, процессов </a:t>
            </a:r>
            <a:endParaRPr lang="ru-RU" sz="1600" b="1" i="1" dirty="0" smtClean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b="1" i="1" dirty="0">
              <a:solidFill>
                <a:srgbClr val="333333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№ </a:t>
            </a:r>
            <a:r>
              <a:rPr lang="ru-RU" sz="1600" b="1" i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21 аргументация заданной в вопросе точки зрения</a:t>
            </a:r>
            <a:r>
              <a:rPr lang="ru-RU" sz="1600" b="1" i="1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1173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Максимальный балл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2668" y="1391728"/>
            <a:ext cx="8915400" cy="3777622"/>
          </a:xfrm>
        </p:spPr>
        <p:txBody>
          <a:bodyPr/>
          <a:lstStyle/>
          <a:p>
            <a:r>
              <a:rPr lang="ru-RU" dirty="0" smtClean="0"/>
              <a:t>1 </a:t>
            </a:r>
            <a:r>
              <a:rPr lang="ru-RU" dirty="0"/>
              <a:t>ПБ № 2, 8 – 11 </a:t>
            </a:r>
            <a:endParaRPr lang="ru-RU" dirty="0" smtClean="0"/>
          </a:p>
          <a:p>
            <a:r>
              <a:rPr lang="ru-RU" dirty="0" smtClean="0"/>
              <a:t>2 </a:t>
            </a:r>
            <a:r>
              <a:rPr lang="ru-RU" dirty="0"/>
              <a:t>ПБ № 1, 3, 5 – 7, 12 – 16, 19 </a:t>
            </a:r>
            <a:endParaRPr lang="ru-RU" dirty="0" smtClean="0"/>
          </a:p>
          <a:p>
            <a:r>
              <a:rPr lang="ru-RU" dirty="0" smtClean="0"/>
              <a:t>3 </a:t>
            </a:r>
            <a:r>
              <a:rPr lang="ru-RU" dirty="0"/>
              <a:t>ПБ № 4, 17 – 18, 20 – </a:t>
            </a:r>
            <a:r>
              <a:rPr lang="ru-RU" dirty="0" smtClean="0"/>
              <a:t>21</a:t>
            </a:r>
            <a:endParaRPr lang="ru-RU" dirty="0"/>
          </a:p>
        </p:txBody>
      </p:sp>
      <p:pic>
        <p:nvPicPr>
          <p:cNvPr id="3074" name="Picture 2" descr="Перевод баллов ЕГЭ по истории 2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537" y="2190389"/>
            <a:ext cx="6620993" cy="4279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742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7345" y="319310"/>
            <a:ext cx="9537267" cy="1280890"/>
          </a:xfrm>
        </p:spPr>
        <p:txBody>
          <a:bodyPr>
            <a:noAutofit/>
          </a:bodyPr>
          <a:lstStyle/>
          <a:p>
            <a:pPr algn="ctr"/>
            <a:r>
              <a:rPr kumimoji="0" lang="ru-RU" altLang="ru-RU" sz="4000" b="1" i="1" u="none" strike="noStrike" kern="0" cap="none" spc="0" normalizeH="0" baseline="0" noProof="0" dirty="0" smtClean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 Этап.  Презентация опыта педагогической техники педагога. </a:t>
            </a:r>
            <a:endParaRPr lang="ru-RU" sz="4000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33235" y="1717963"/>
            <a:ext cx="10594109" cy="5061527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Использовать </a:t>
            </a:r>
            <a:r>
              <a:rPr lang="ru-RU" sz="2800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системно-</a:t>
            </a:r>
            <a:r>
              <a:rPr lang="ru-RU" sz="2800" b="1" u="sng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деятельностный</a:t>
            </a: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подход и поэтапную подготовку учащихся к ЕГЭ.</a:t>
            </a:r>
            <a:endParaRPr lang="ru-RU" sz="28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kumimoji="0" lang="ru-RU" altLang="ru-RU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 этап – работа с понятиями на уроках;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kumimoji="0" lang="ru-RU" altLang="ru-RU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 этап – работа с текстами: развитие навыков внимательного прочтения текста; составление плана простого и сложного;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kumimoji="0" lang="ru-RU" altLang="ru-RU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3 этап – работа с рабочими тетрадями, закрепление и самопроверка своих знаний.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kumimoji="0" lang="ru-RU" altLang="ru-RU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 этап – работа с тренажёрами, выполнение тестовых заданий, сформированных в соответствии с кодификатором ЕГЭ, работа по формированию умений выполнения исторического эссе.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kumimoji="0" lang="ru-RU" altLang="ru-RU" sz="28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 этап – внеклассная работа по предмету.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397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FF0000"/>
                </a:solidFill>
              </a:rPr>
              <a:t>Обязательно ознакомиться с кодификатором и спецификацией</a:t>
            </a:r>
            <a:endParaRPr lang="ru-RU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8464" y="2050700"/>
            <a:ext cx="5944859" cy="40983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570" y="1969991"/>
            <a:ext cx="6024796" cy="425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73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68655" y="1034472"/>
            <a:ext cx="5652655" cy="3482110"/>
          </a:xfrm>
        </p:spPr>
        <p:txBody>
          <a:bodyPr>
            <a:normAutofit/>
          </a:bodyPr>
          <a:lstStyle/>
          <a:p>
            <a:r>
              <a:rPr lang="ru-RU" b="1" i="1" dirty="0" smtClean="0"/>
              <a:t>Конфуций: «Скажи мне — и я забуду, покажи мне — и я запомню, дай мне сделать — и я пойму.» </a:t>
            </a:r>
            <a:endParaRPr lang="ru-RU" b="1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3362" y="914399"/>
            <a:ext cx="4845293" cy="5523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083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Метод «Двух папок»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59082" y="1775529"/>
            <a:ext cx="4351338" cy="435133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7911" y="1623603"/>
            <a:ext cx="4027054" cy="4027054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21242098">
            <a:off x="3614387" y="2551063"/>
            <a:ext cx="2586285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Теоретические</a:t>
            </a:r>
          </a:p>
          <a:p>
            <a:pPr algn="ctr"/>
            <a:r>
              <a:rPr lang="ru-RU" sz="28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algn="ctr"/>
            <a:endParaRPr lang="ru-RU" sz="2800" b="1" u="sng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ru-RU" sz="28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знания</a:t>
            </a:r>
            <a:endParaRPr lang="ru-RU" sz="2800" b="1" u="sng" dirty="0"/>
          </a:p>
        </p:txBody>
      </p:sp>
      <p:sp>
        <p:nvSpPr>
          <p:cNvPr id="9" name="Прямоугольник 8"/>
          <p:cNvSpPr/>
          <p:nvPr/>
        </p:nvSpPr>
        <p:spPr>
          <a:xfrm rot="21242098">
            <a:off x="7274683" y="2623084"/>
            <a:ext cx="262174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u="sng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Практическая </a:t>
            </a:r>
            <a:endParaRPr lang="ru-RU" sz="2800" b="1" u="sng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endParaRPr lang="ru-RU" sz="2800" b="1" u="sng" dirty="0" smtClean="0">
              <a:latin typeface="Times New Roman" panose="02020603050405020304" pitchFamily="18" charset="0"/>
            </a:endParaRPr>
          </a:p>
          <a:p>
            <a:pPr algn="ctr"/>
            <a:r>
              <a:rPr lang="ru-RU" sz="2800" b="1" u="sng" dirty="0" smtClean="0">
                <a:latin typeface="Times New Roman" panose="02020603050405020304" pitchFamily="18" charset="0"/>
              </a:rPr>
              <a:t>работа</a:t>
            </a:r>
            <a:endParaRPr lang="ru-RU" sz="2800" b="1" u="sng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88941" y="3284826"/>
            <a:ext cx="2423459" cy="255549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2489" y="1264555"/>
            <a:ext cx="2926340" cy="262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77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В чем заключается работа?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01092" y="1440871"/>
            <a:ext cx="9929090" cy="5144656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теоретическим материалом по кодификатору.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Составление собственных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КИМов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(легкие вопросы, сложные вопросы, каверзные вопросы)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</a:t>
            </a:r>
            <a:r>
              <a:rPr lang="ru-RU" sz="3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Демо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версий экзаменов прошлых лет.</a:t>
            </a:r>
            <a:endParaRPr lang="ru-RU" sz="3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765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sun9-79.userapi.com/impg/ZS9GnWHnLS936kCnq1YcRwvxGF7jc_tFVoMZrQ/Mg0wzPYmp3Q.jpg?size=604x604&amp;quality=96&amp;sign=b5c75ebce2ae009e97c28ed92afbf4eb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037" y="135376"/>
            <a:ext cx="11239921" cy="6645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05619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/>
              <a:t>Метод «Исключения»</a:t>
            </a:r>
            <a:endParaRPr lang="ru-RU" b="1" i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5527" y="1690688"/>
            <a:ext cx="9040262" cy="4739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07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228600" lvl="0" indent="-228600" algn="ctr">
              <a:lnSpc>
                <a:spcPct val="107000"/>
              </a:lnSpc>
              <a:spcBef>
                <a:spcPts val="1000"/>
              </a:spcBef>
            </a:pPr>
            <a:r>
              <a:rPr lang="ru-RU" sz="49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Памятка </a:t>
            </a:r>
            <a:r>
              <a:rPr lang="ru-RU" sz="49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49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работать с текстом ЕГЭ по истории?».</a:t>
            </a:r>
            <a:r>
              <a:rPr lang="ru-RU" sz="15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5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0727" y="2013527"/>
            <a:ext cx="10714182" cy="4959928"/>
          </a:xfrm>
        </p:spPr>
        <p:txBody>
          <a:bodyPr>
            <a:normAutofit lnSpcReduction="10000"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При работе с текстом ЕГЭ по истории необходимо выделять в нем ключевые мысли, имена, даты — все, что может помочь идентифицировать события, описывающиеся в нем, период, о котором идет речь или его создания.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Работайте прямо в </a:t>
            </a:r>
            <a:r>
              <a:rPr lang="ru-RU" sz="2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КИМе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не теряя время на переписывание на черновик.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Внимательно прочитайте задание, определите, что именно от Вас требуется и сколько элементов ответа нужно дать.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Показываем при ответе в письменной </a:t>
            </a:r>
            <a:r>
              <a:rPr lang="ru-RU" sz="21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части 2</a:t>
            </a: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свои знания и эрудицию, по возможности применяем термины.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Выписывайте ответ максимально формально приближенно к заданию, так чтобы эксперт четко видел, на какой элемент задания Вы даете ответ.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Нумеруйте элементы ответа, если это дано в формулировке задания.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И помните, что глубокие знания истории — залог успешного выполнения текстовых заданий ЕГЭ по </a:t>
            </a:r>
            <a:r>
              <a:rPr lang="ru-RU" sz="21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истории.</a:t>
            </a: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1032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https://ege.lancmanschool.ru/assets/blog/images/%D0%98%D0%A1-11%20%D0%95%D0%93%D0%AD%202022%20%D0%94%D0%95%D0%9C%D0%9E_page-00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417" y="77638"/>
            <a:ext cx="10183065" cy="6599207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107666" y="2564203"/>
            <a:ext cx="263106" cy="21134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3377242" y="2597629"/>
            <a:ext cx="263106" cy="186906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3377242" y="2389876"/>
            <a:ext cx="0" cy="40184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96854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Работа с датами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7051" y="2383434"/>
            <a:ext cx="8915400" cy="377762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              </a:t>
            </a:r>
            <a:r>
              <a:rPr lang="ru-RU" sz="4000" dirty="0" smtClean="0">
                <a:solidFill>
                  <a:srgbClr val="FF0000"/>
                </a:solidFill>
              </a:rPr>
              <a:t>1945</a:t>
            </a:r>
            <a:endParaRPr lang="ru-RU" sz="4000" dirty="0">
              <a:solidFill>
                <a:srgbClr val="FF0000"/>
              </a:solidFill>
            </a:endParaRPr>
          </a:p>
          <a:p>
            <a:r>
              <a:rPr lang="ru-RU" sz="2000" dirty="0"/>
              <a:t>945 – восстание древлян</a:t>
            </a:r>
          </a:p>
          <a:p>
            <a:r>
              <a:rPr lang="ru-RU" sz="2000" dirty="0"/>
              <a:t>1445 – возвращение из плена </a:t>
            </a:r>
          </a:p>
          <a:p>
            <a:pPr marL="0" indent="0">
              <a:buNone/>
            </a:pPr>
            <a:r>
              <a:rPr lang="ru-RU" sz="2000" dirty="0"/>
              <a:t>Василия Темного.</a:t>
            </a:r>
          </a:p>
          <a:p>
            <a:r>
              <a:rPr lang="ru-RU" sz="2000" dirty="0"/>
              <a:t>1645 – начало </a:t>
            </a:r>
            <a:r>
              <a:rPr lang="ru-RU" sz="2000" dirty="0" smtClean="0"/>
              <a:t>правления</a:t>
            </a:r>
          </a:p>
          <a:p>
            <a:pPr marL="0" indent="0">
              <a:buNone/>
            </a:pPr>
            <a:r>
              <a:rPr lang="ru-RU" sz="2000" dirty="0" smtClean="0"/>
              <a:t> </a:t>
            </a:r>
            <a:r>
              <a:rPr lang="ru-RU" sz="2000" dirty="0"/>
              <a:t>А.М. Романова</a:t>
            </a:r>
          </a:p>
          <a:p>
            <a:endParaRPr lang="ru-RU" dirty="0"/>
          </a:p>
        </p:txBody>
      </p:sp>
      <p:pic>
        <p:nvPicPr>
          <p:cNvPr id="6146" name="Picture 2" descr="https://podrostkoff.ru/wp-content/uploads/2016/12/5511051ae8b70ee3238b72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877" y="2139351"/>
            <a:ext cx="3713701" cy="371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11903" y="1388376"/>
            <a:ext cx="2415040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40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/>
                <a:ea typeface="Calibri"/>
                <a:cs typeface="Times New Roman"/>
              </a:rPr>
              <a:t>Карточки</a:t>
            </a:r>
            <a:r>
              <a:rPr lang="ru-RU" sz="4000" dirty="0">
                <a:latin typeface="Times New Roman"/>
                <a:ea typeface="Calibri"/>
                <a:cs typeface="Times New Roman"/>
              </a:rPr>
              <a:t> </a:t>
            </a:r>
            <a:endParaRPr lang="ru-RU" sz="40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418715" y="1233576"/>
            <a:ext cx="33169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Отталкиваемся </a:t>
            </a:r>
            <a:endParaRPr lang="ru-RU" sz="2400" b="1" dirty="0" smtClean="0">
              <a:solidFill>
                <a:schemeClr val="accent1">
                  <a:lumMod val="60000"/>
                  <a:lumOff val="40000"/>
                </a:schemeClr>
              </a:solidFill>
            </a:endParaRPr>
          </a:p>
          <a:p>
            <a:r>
              <a:rPr lang="ru-RU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от знакомых </a:t>
            </a:r>
            <a:r>
              <a:rPr lang="ru-RU" sz="24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дат</a:t>
            </a:r>
          </a:p>
        </p:txBody>
      </p:sp>
    </p:spTree>
    <p:extLst>
      <p:ext uri="{BB962C8B-B14F-4D97-AF65-F5344CB8AC3E}">
        <p14:creationId xmlns:p14="http://schemas.microsoft.com/office/powerpoint/2010/main" val="18495346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https://myslide.ru/documents_7/074ee2e839b03fb9a924f6e2cbfa2031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8223" y="163901"/>
            <a:ext cx="8557105" cy="641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13207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AutoShape 4" descr="https://xn--d1aish.xn--p1ai/wp-content/uploads/2020/11/ege-istorii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https://xn--d1aish.xn--p1ai/wp-content/uploads/2020/11/ege-istorii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0" descr="https://xn--d1aish.xn--p1ai/wp-content/uploads/2020/11/ege-istorii1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4" name="Picture 12" descr="https://fkniga.ru/media/product/07/070302/KA-00392007_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028" y="577970"/>
            <a:ext cx="3792115" cy="523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https://avatars.mds.yandex.net/get-mpic/4252138/img_id6606639428648829953.jpeg/ori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9434" y="577970"/>
            <a:ext cx="3949659" cy="523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https://www.combook.ru/imgrab/0070/97851713893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640377"/>
            <a:ext cx="3418636" cy="5175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72101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b="1" i="1" dirty="0" smtClean="0">
                <a:solidFill>
                  <a:schemeClr val="accent1"/>
                </a:solidFill>
              </a:rPr>
              <a:t>3. Заключение.</a:t>
            </a:r>
            <a:endParaRPr lang="ru-RU" sz="4000" b="1" i="1" dirty="0">
              <a:solidFill>
                <a:schemeClr val="accent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20357" y="1354885"/>
            <a:ext cx="8915400" cy="3777622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Задача учителя, который готовит выпускника к ЕГЭ по истории – не завалить его огромным количеством дат и фактов. А научить самостоятельно применять минимальный набор фактических знаний. 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4691" y="3243696"/>
            <a:ext cx="4686733" cy="345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1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95715" y="147168"/>
            <a:ext cx="8947775" cy="6710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27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TM02892315[[fn=Легкий дым]]</Template>
  <TotalTime>270</TotalTime>
  <Words>662</Words>
  <Application>Microsoft Office PowerPoint</Application>
  <PresentationFormat>Произвольный</PresentationFormat>
  <Paragraphs>99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Легкий дым</vt:lpstr>
      <vt:lpstr>Мастер- класс. </vt:lpstr>
      <vt:lpstr>Цели проведения мастер-класса:</vt:lpstr>
      <vt:lpstr>1. Актуальность.</vt:lpstr>
      <vt:lpstr>Результаты ЕГЭ в 2021/2022 учебном году </vt:lpstr>
      <vt:lpstr>Среди основных проблем сами выпускники отмечают:  </vt:lpstr>
      <vt:lpstr>Изменения в 2023 г. </vt:lpstr>
      <vt:lpstr>2 части</vt:lpstr>
      <vt:lpstr>Максимальный балл </vt:lpstr>
      <vt:lpstr>2 Этап.  Презентация опыта педагогической техники педагога. </vt:lpstr>
      <vt:lpstr>Обязательно ознакомиться с кодификатором и спецификацией</vt:lpstr>
      <vt:lpstr>Конфуций: «Скажи мне — и я забуду, покажи мне — и я запомню, дай мне сделать — и я пойму.» </vt:lpstr>
      <vt:lpstr>Метод «Двух папок»</vt:lpstr>
      <vt:lpstr>В чем заключается работа?</vt:lpstr>
      <vt:lpstr>Презентация PowerPoint</vt:lpstr>
      <vt:lpstr>Метод «Исключения»</vt:lpstr>
      <vt:lpstr>Памятка «Как работать с текстом ЕГЭ по истории?». </vt:lpstr>
      <vt:lpstr>Презентация PowerPoint</vt:lpstr>
      <vt:lpstr>Работа с датами</vt:lpstr>
      <vt:lpstr>Презентация PowerPoint</vt:lpstr>
      <vt:lpstr>Презентация PowerPoint</vt:lpstr>
      <vt:lpstr>3. Заключение.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 класс.</dc:title>
  <dc:creator>Пользователь Windows</dc:creator>
  <cp:lastModifiedBy>Марк Белослудцев</cp:lastModifiedBy>
  <cp:revision>22</cp:revision>
  <dcterms:created xsi:type="dcterms:W3CDTF">2019-03-21T09:39:04Z</dcterms:created>
  <dcterms:modified xsi:type="dcterms:W3CDTF">2022-10-20T16:57:34Z</dcterms:modified>
</cp:coreProperties>
</file>