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2" r:id="rId1"/>
  </p:sldMasterIdLst>
  <p:sldIdLst>
    <p:sldId id="256" r:id="rId2"/>
    <p:sldId id="257" r:id="rId3"/>
    <p:sldId id="272" r:id="rId4"/>
    <p:sldId id="258" r:id="rId5"/>
    <p:sldId id="260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4" r:id="rId20"/>
    <p:sldId id="276" r:id="rId21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7236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1866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4871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8545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7275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3064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1390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2279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0380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7634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189635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77609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26699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6488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52057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3441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1014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  <p:sldLayoutId id="2147483764" r:id="rId12"/>
    <p:sldLayoutId id="2147483765" r:id="rId13"/>
    <p:sldLayoutId id="2147483766" r:id="rId14"/>
    <p:sldLayoutId id="2147483767" r:id="rId15"/>
    <p:sldLayoutId id="214748376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96753"/>
            <a:ext cx="6694512" cy="1224135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Из опыта работы учительницы русского языка и </a:t>
            </a:r>
            <a:r>
              <a:rPr lang="ru-RU" sz="2400" smtClean="0"/>
              <a:t>литературы  МБОУ </a:t>
            </a:r>
            <a:r>
              <a:rPr lang="ru-RU" sz="2400" dirty="0" smtClean="0"/>
              <a:t>«СОШ №2 пос. </a:t>
            </a:r>
            <a:r>
              <a:rPr lang="ru-RU" sz="2400" dirty="0" err="1" smtClean="0"/>
              <a:t>Мамедкала</a:t>
            </a:r>
            <a:r>
              <a:rPr lang="ru-RU" sz="2400" dirty="0" smtClean="0"/>
              <a:t>» Дербентского района Мусаевой А. М.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708920"/>
            <a:ext cx="6400800" cy="1512168"/>
          </a:xfrm>
        </p:spPr>
        <p:txBody>
          <a:bodyPr>
            <a:normAutofit fontScale="77500" lnSpcReduction="20000"/>
          </a:bodyPr>
          <a:lstStyle/>
          <a:p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Работа над сочинением-рассуждением по данному тексту</a:t>
            </a:r>
            <a:endParaRPr lang="en-US" sz="36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n-US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11 </a:t>
            </a:r>
            <a:r>
              <a:rPr lang="ru-RU" sz="3600" b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класс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233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609600"/>
            <a:ext cx="5553664" cy="1320800"/>
          </a:xfrm>
        </p:spPr>
        <p:txBody>
          <a:bodyPr>
            <a:normAutofit/>
          </a:bodyPr>
          <a:lstStyle/>
          <a:p>
            <a:r>
              <a:rPr lang="ru-RU" dirty="0" smtClean="0"/>
              <a:t>Чтение текста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2067" y="1628800"/>
            <a:ext cx="7408333" cy="4497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 smtClean="0"/>
              <a:t>1. Работу начинаем чтением текста учителем или </a:t>
            </a:r>
            <a:r>
              <a:rPr lang="ru-RU" sz="2200" b="1" dirty="0" smtClean="0"/>
              <a:t>учеником</a:t>
            </a:r>
            <a:r>
              <a:rPr lang="ru-RU" sz="2200" dirty="0" smtClean="0"/>
              <a:t> вслух.</a:t>
            </a:r>
          </a:p>
          <a:p>
            <a:pPr marL="0" indent="0">
              <a:buNone/>
            </a:pPr>
            <a:r>
              <a:rPr lang="ru-RU" sz="2200" dirty="0" smtClean="0"/>
              <a:t>2. Затем пересказ текста, желательно слабым учеником, </a:t>
            </a:r>
          </a:p>
          <a:p>
            <a:pPr marL="0" indent="0">
              <a:buNone/>
            </a:pPr>
            <a:r>
              <a:rPr lang="ru-RU" sz="2200" dirty="0"/>
              <a:t> </a:t>
            </a:r>
            <a:r>
              <a:rPr lang="ru-RU" sz="2200" dirty="0" smtClean="0"/>
              <a:t>   чтобы понять, о чем здесь говорится.</a:t>
            </a:r>
          </a:p>
          <a:p>
            <a:pPr marL="0" indent="0">
              <a:buNone/>
            </a:pPr>
            <a:r>
              <a:rPr lang="ru-RU" sz="2200" dirty="0" smtClean="0"/>
              <a:t>3.Рассуждение о том, что же волнует писателя, создание гипотез.</a:t>
            </a:r>
          </a:p>
          <a:p>
            <a:pPr marL="0" indent="0">
              <a:buNone/>
            </a:pPr>
            <a:r>
              <a:rPr lang="ru-RU" sz="2200" dirty="0" smtClean="0"/>
              <a:t> </a:t>
            </a:r>
            <a:r>
              <a:rPr lang="ru-RU" sz="2200" dirty="0" smtClean="0">
                <a:solidFill>
                  <a:srgbClr val="FF0000"/>
                </a:solidFill>
              </a:rPr>
              <a:t>Гипотеза</a:t>
            </a:r>
            <a:r>
              <a:rPr lang="ru-RU" sz="2200" dirty="0" smtClean="0"/>
              <a:t> – положение, выдвигаемое в качестве предварительного, условного объяснения некоторого явления.</a:t>
            </a:r>
          </a:p>
          <a:p>
            <a:pPr marL="0" indent="0">
              <a:buNone/>
            </a:pP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26609305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609600"/>
            <a:ext cx="5769688" cy="947192"/>
          </a:xfrm>
        </p:spPr>
        <p:txBody>
          <a:bodyPr/>
          <a:lstStyle/>
          <a:p>
            <a:r>
              <a:rPr lang="ru-RU" dirty="0" smtClean="0"/>
              <a:t>Основная мысль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9" y="1700808"/>
            <a:ext cx="6347714" cy="4340555"/>
          </a:xfrm>
        </p:spPr>
        <p:txBody>
          <a:bodyPr/>
          <a:lstStyle/>
          <a:p>
            <a:pPr marL="0" indent="0">
              <a:buNone/>
            </a:pPr>
            <a:r>
              <a:rPr lang="ru-RU" sz="2200" dirty="0"/>
              <a:t>5. Создание и проверка гипотез осуществляется с помощью вопросов к тексту.</a:t>
            </a:r>
          </a:p>
          <a:p>
            <a:pPr marL="0" indent="0">
              <a:buNone/>
            </a:pPr>
            <a:r>
              <a:rPr lang="ru-RU" sz="2200" dirty="0"/>
              <a:t>6.  Работа с каждым абзацем текста. Абзац членит текст на логические и  объединяемые по смыслу части. В каждом абзаце есть </a:t>
            </a:r>
            <a:r>
              <a:rPr lang="ru-RU" sz="2200" dirty="0" err="1" smtClean="0"/>
              <a:t>микротема</a:t>
            </a:r>
            <a:r>
              <a:rPr lang="ru-RU" sz="2200" dirty="0"/>
              <a:t>. </a:t>
            </a:r>
            <a:r>
              <a:rPr lang="ru-RU" sz="2200" dirty="0" smtClean="0"/>
              <a:t>Напротив </a:t>
            </a:r>
            <a:r>
              <a:rPr lang="ru-RU" sz="2200" dirty="0"/>
              <a:t>каждого абзаца кратко формулируем его основную мысль. Закончив работу, выбираем самые главные вопросы. Так определяем вопросы, рассматриваемые автором.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58651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87624" y="609600"/>
            <a:ext cx="5769688" cy="132080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Формулировка проблемы</a:t>
            </a:r>
            <a:endParaRPr lang="ru-RU" sz="3200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1772816"/>
            <a:ext cx="7408333" cy="42813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/>
              <a:t>Проблема – сложная конфликтная ситуация, которую автор  ставит в центр своего произведения. Это главный вопрос, ответ которого он пытается найти. Ответ может быть неоднозначным, так как основной элемент проблемы – противоречие. Весь текст – исследование этой проблемы. Способы исследования зависят от авторской позиции, выбранного типа речи и стиля. </a:t>
            </a:r>
          </a:p>
          <a:p>
            <a:pPr marL="0" indent="0">
              <a:buNone/>
            </a:pPr>
            <a:r>
              <a:rPr lang="ru-RU" sz="2000" dirty="0" smtClean="0"/>
              <a:t> Чтобы определить проблему, надо понять содержание текста и авторскую позицию. Работа по определению проблемы, авторской позиции и пониманию содержания текста нужно проводить в комплексе. </a:t>
            </a:r>
          </a:p>
        </p:txBody>
      </p:sp>
    </p:spTree>
    <p:extLst>
      <p:ext uri="{BB962C8B-B14F-4D97-AF65-F5344CB8AC3E}">
        <p14:creationId xmlns:p14="http://schemas.microsoft.com/office/powerpoint/2010/main" val="21254458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03648" y="609600"/>
            <a:ext cx="5553664" cy="1320800"/>
          </a:xfrm>
        </p:spPr>
        <p:txBody>
          <a:bodyPr/>
          <a:lstStyle/>
          <a:p>
            <a:r>
              <a:rPr lang="ru-RU" dirty="0" smtClean="0"/>
              <a:t>Ошибки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09599" y="1700808"/>
            <a:ext cx="6347714" cy="43405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1.Отсутствие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формулировки проблемы исходного текста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2. Неправильное понимание проблемы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3. Неумение сформулировать проблему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4. Наличие фактических ошибок, связанных с формулировкой и пониманием проблемы.</a:t>
            </a:r>
          </a:p>
          <a:p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5326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72067" y="609600"/>
            <a:ext cx="6085245" cy="132080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Комментарий одной из проблем</a:t>
            </a:r>
            <a:endParaRPr lang="ru-RU" sz="3200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7" y="1772816"/>
            <a:ext cx="7884864" cy="43533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Комментарий – это вторичный текст, в котором объясняется смысл в новой ситуации. Формируя проблему, мы старались понять текст и взаимозависимость всех его частей. В комментарии результаты исследования и нужно объяснить, но не себе, а тому, кто будет читать сочинение. 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Комментирование проблемы обнаруживает степень адекватности восприятия текста учеником, умение «дешифровать» его содержание.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Как начать?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Рассматривая данную проблему, писатель рассказывает нам…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Автор подчеркивает, что…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1579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331640" y="609600"/>
            <a:ext cx="5625672" cy="1320800"/>
          </a:xfrm>
        </p:spPr>
        <p:txBody>
          <a:bodyPr/>
          <a:lstStyle/>
          <a:p>
            <a:r>
              <a:rPr lang="ru-RU" dirty="0" smtClean="0"/>
              <a:t>Ошибки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2060848"/>
            <a:ext cx="7408333" cy="3882744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Отсутствие комментария к проблеме</a:t>
            </a:r>
            <a:endParaRPr lang="en-US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457200" indent="-457200">
              <a:buAutoNum type="arabicPeriod"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Комментарий подменяется пересказом</a:t>
            </a:r>
          </a:p>
          <a:p>
            <a:pPr marL="457200" indent="-457200">
              <a:buAutoNum type="arabicPeriod"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Излишнее цитирование</a:t>
            </a:r>
          </a:p>
          <a:p>
            <a:pPr marL="457200" indent="-457200">
              <a:buAutoNum type="arabicPeriod"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Называется одна проблема, а комментируется другая</a:t>
            </a:r>
          </a:p>
          <a:p>
            <a:pPr marL="0" indent="0">
              <a:buNone/>
            </a:pPr>
            <a:endParaRPr lang="ru-RU" sz="2400" dirty="0" smtClean="0"/>
          </a:p>
          <a:p>
            <a:pPr marL="457200" indent="-457200">
              <a:buAutoNum type="arabicPeriod"/>
            </a:pPr>
            <a:endParaRPr lang="en-US" sz="2400" dirty="0" smtClean="0"/>
          </a:p>
          <a:p>
            <a:pPr marL="457200" indent="-457200">
              <a:buAutoNum type="arabicPeriod"/>
            </a:pPr>
            <a:endParaRPr lang="ru-RU" dirty="0" smtClean="0"/>
          </a:p>
          <a:p>
            <a:pPr marL="457200" indent="-45720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81468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87624" y="609600"/>
            <a:ext cx="5769688" cy="1320800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Позиция автора</a:t>
            </a:r>
            <a:endParaRPr lang="ru-RU" sz="4000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1772816"/>
            <a:ext cx="7408333" cy="43147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Авторская позиция – это отношение автора к обсуждаемой проблеме. Позиция автора может выражаться прямо, может выражаться и в подтексте. Его можно сформулировать цитатой из текста или свободно, опираясь на текст. </a:t>
            </a:r>
          </a:p>
          <a:p>
            <a:pPr marL="0" indent="0">
              <a:buNone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Можно начать так:</a:t>
            </a:r>
          </a:p>
          <a:p>
            <a:pPr marL="0" indent="0">
              <a:buNone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1. Позиция автора (писателя) ясна. Он считает, что…</a:t>
            </a:r>
          </a:p>
          <a:p>
            <a:pPr marL="0" indent="0">
              <a:buNone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2. Авторское повествование проникнуто теплыми, нежными чувствами.</a:t>
            </a:r>
          </a:p>
          <a:p>
            <a:pPr marL="0" indent="0">
              <a:buNone/>
            </a:pP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3857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87624" y="609600"/>
            <a:ext cx="5769688" cy="1320800"/>
          </a:xfrm>
        </p:spPr>
        <p:txBody>
          <a:bodyPr/>
          <a:lstStyle/>
          <a:p>
            <a:r>
              <a:rPr lang="ru-RU" dirty="0" smtClean="0"/>
              <a:t>Ошибки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2132856"/>
            <a:ext cx="7408333" cy="388274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4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1. Отсутствие формулировки позиции автора.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2. Непонимание авторской позиции</a:t>
            </a:r>
          </a:p>
          <a:p>
            <a:pPr marL="0" indent="0">
              <a:buNone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3. Неточность формулировки авторской позиции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93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609600"/>
            <a:ext cx="5985712" cy="1320800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Смысловая цельность, речевая связность и последовательность изложения </a:t>
            </a:r>
            <a:endParaRPr lang="ru-RU" sz="3200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132856"/>
            <a:ext cx="7768373" cy="39933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Любое сочинение должно иметь вступление, основную часть и заключение. Части сочинения должны отвечать требованиям соразмерности, а композиция отражать логику размышления пишущего. Обобщения различного уровня должны быть связаны между собой и нацелены на раскрытие главной мысли автора творческой работы. </a:t>
            </a:r>
          </a:p>
          <a:p>
            <a:pPr marL="0" indent="0">
              <a:buNone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Основная логика сочинения отражает этапы подготовки и последовательность критериев оценивания, поэтому в тексте необходимо наличие следующих содержательных блоков:</a:t>
            </a:r>
          </a:p>
          <a:p>
            <a:pPr marL="0" indent="0">
              <a:buNone/>
            </a:pPr>
            <a:endParaRPr lang="ru-RU" sz="22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ru-RU" sz="1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342900" indent="-342900">
              <a:buAutoNum type="arabicPeriod"/>
            </a:pPr>
            <a:endParaRPr lang="ru-RU" sz="1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8355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15616" y="609600"/>
            <a:ext cx="5841696" cy="1320800"/>
          </a:xfrm>
        </p:spPr>
        <p:txBody>
          <a:bodyPr/>
          <a:lstStyle/>
          <a:p>
            <a:r>
              <a:rPr lang="ru-RU" dirty="0" smtClean="0"/>
              <a:t>План сочинения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1" y="1930400"/>
            <a:ext cx="7668840" cy="4195763"/>
          </a:xfrm>
        </p:spPr>
        <p:txBody>
          <a:bodyPr>
            <a:normAutofit/>
          </a:bodyPr>
          <a:lstStyle/>
          <a:p>
            <a:pPr marL="342900" indent="-342900">
              <a:buAutoNum type="arabicPeriod"/>
            </a:pP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Формулировка проблемы</a:t>
            </a:r>
          </a:p>
          <a:p>
            <a:pPr marL="342900" indent="-342900">
              <a:buAutoNum type="arabicPeriod"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Комментарий</a:t>
            </a:r>
          </a:p>
          <a:p>
            <a:pPr marL="342900" indent="-342900">
              <a:buAutoNum type="arabicPeriod"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Позиция автора</a:t>
            </a:r>
          </a:p>
          <a:p>
            <a:pPr marL="342900" indent="-342900">
              <a:buAutoNum type="arabicPeriod"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Изложение собственного </a:t>
            </a: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мнения</a:t>
            </a:r>
          </a:p>
          <a:p>
            <a:pPr marL="0" indent="0">
              <a:buNone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Последовательность частей в сочинении может меняться. Чтобы удобнее было работать можно составить логическую схему. Вступление и заключение должны быть связаны с основной проблемой текста.</a:t>
            </a:r>
            <a:endParaRPr lang="ru-RU" sz="2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2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44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87624" y="609600"/>
            <a:ext cx="5769688" cy="1320800"/>
          </a:xfrm>
        </p:spPr>
        <p:txBody>
          <a:bodyPr/>
          <a:lstStyle/>
          <a:p>
            <a:r>
              <a:rPr lang="ru-RU" dirty="0" smtClean="0"/>
              <a:t>Логические ошибки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1" y="1772816"/>
            <a:ext cx="7668840" cy="4353347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Отсутствие смысловой цельности, последовательности, коммуникативного замысла</a:t>
            </a:r>
          </a:p>
          <a:p>
            <a:pPr marL="457200" indent="-457200">
              <a:buAutoNum type="arabicPeriod"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Обобщения различного уровня не связаны между собой и с основной мыслью сочинения</a:t>
            </a:r>
          </a:p>
          <a:p>
            <a:pPr marL="457200" indent="-457200">
              <a:buAutoNum type="arabicPeriod"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Нарушение абзацного членения</a:t>
            </a:r>
          </a:p>
          <a:p>
            <a:pPr marL="457200" indent="-457200">
              <a:buAutoNum type="arabicPeriod"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Композиционные части не связаны между собой</a:t>
            </a:r>
          </a:p>
          <a:p>
            <a:pPr marL="457200" indent="-457200">
              <a:buAutoNum type="arabicPeriod"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Употребление неубедительных примеров для доказательства</a:t>
            </a:r>
          </a:p>
          <a:p>
            <a:pPr marL="457200" indent="-457200">
              <a:buAutoNum type="arabicPeriod"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Нарушение логической связи между частями сочинения</a:t>
            </a:r>
            <a:endParaRPr lang="ru-RU" sz="2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07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72067" y="609600"/>
            <a:ext cx="6085245" cy="13208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Точность и выразительность речи</a:t>
            </a:r>
            <a:endParaRPr lang="ru-RU" sz="3600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3" y="2204864"/>
            <a:ext cx="7740848" cy="39212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Важно уметь писать не только не допуская ошибок,   но и используя средства выразительности. Сочинение должно отличаться  точностью выражения мысли, разнообразием грамматических форм, использованием различных стилистических фигур.</a:t>
            </a:r>
          </a:p>
          <a:p>
            <a:pPr marL="0" indent="0">
              <a:buNone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Ошибки:</a:t>
            </a:r>
          </a:p>
          <a:p>
            <a:pPr marL="0" indent="0">
              <a:buNone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Бедность словаря, однообразие, неуместное использование средств выразительности, однообразие грамматического строя речи.</a:t>
            </a:r>
            <a:endParaRPr lang="ru-RU" sz="2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081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609600"/>
            <a:ext cx="5913704" cy="13208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Определение собственного мнения</a:t>
            </a:r>
            <a:endParaRPr lang="ru-RU" sz="3600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2132856"/>
            <a:ext cx="7768373" cy="42093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Определив проблему, надо сформулировать свое отношение к ней и продумать аргументацию собственной точки зрения. Можно соглашаться и не соглашаться с автором, но надо обосновать свою позицию, привести доказательства (не менее двух). Если в качестве доказательства приводятся факты из жизни, то они не должны быть частными случаями, значимыми только для автора сочинения. Необходимы продуманные, содержательные наблюдения. </a:t>
            </a:r>
          </a:p>
          <a:p>
            <a:pPr marL="0" indent="0">
              <a:buNone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Свою точку зрения нужно излагать этически корректно.</a:t>
            </a:r>
            <a:endParaRPr lang="ru-RU" sz="2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722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03648" y="609600"/>
            <a:ext cx="5553664" cy="1320800"/>
          </a:xfrm>
        </p:spPr>
        <p:txBody>
          <a:bodyPr/>
          <a:lstStyle/>
          <a:p>
            <a:r>
              <a:rPr lang="ru-RU" dirty="0" smtClean="0"/>
              <a:t>Аргументы 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5" y="1484784"/>
            <a:ext cx="7812856" cy="464137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 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жизненным примерам можно отнести: </a:t>
            </a:r>
            <a:endParaRPr lang="ru-RU" sz="22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1. просмотренные 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кинофильмы, </a:t>
            </a:r>
            <a:r>
              <a:rPr lang="ru-RU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мульфильмы</a:t>
            </a: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</a:t>
            </a:r>
          </a:p>
          <a:p>
            <a:pPr marL="0" indent="0">
              <a:buNone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2. обычаи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 традиции народа, </a:t>
            </a:r>
            <a:endParaRPr lang="ru-RU" sz="22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3. географические 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названия, </a:t>
            </a:r>
            <a:endParaRPr lang="ru-RU" sz="22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3. исторические 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события, </a:t>
            </a: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факты,</a:t>
            </a:r>
          </a:p>
          <a:p>
            <a:pPr marL="0" indent="0">
              <a:buNone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4. примеры 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из Красной книги, </a:t>
            </a:r>
            <a:endParaRPr lang="ru-RU" sz="22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5. биографии 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известных личностей. </a:t>
            </a:r>
            <a:endParaRPr lang="ru-RU" sz="22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Если используется читательский опыт, то примеры из художественных произведений должны передаваться без искажений, кратко и соответственно той позиции, которую доказываете. </a:t>
            </a:r>
            <a:endParaRPr lang="ru-RU" sz="2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4075182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75656" y="609600"/>
            <a:ext cx="5481656" cy="1320800"/>
          </a:xfrm>
        </p:spPr>
        <p:txBody>
          <a:bodyPr/>
          <a:lstStyle/>
          <a:p>
            <a:r>
              <a:rPr lang="ru-RU" dirty="0" smtClean="0"/>
              <a:t>Ошибки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5" y="1772816"/>
            <a:ext cx="7812856" cy="4353347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Собственное мнение не сформулировано.</a:t>
            </a:r>
          </a:p>
          <a:p>
            <a:pPr marL="457200" indent="-457200">
              <a:buAutoNum type="arabicPeriod"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Собственное мнение сформулировано, но нет аргументов.</a:t>
            </a:r>
          </a:p>
          <a:p>
            <a:pPr marL="457200" indent="-457200">
              <a:buAutoNum type="arabicPeriod"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Нет достаточного количества аргументов.</a:t>
            </a:r>
          </a:p>
          <a:p>
            <a:pPr marL="457200" indent="-457200">
              <a:buAutoNum type="arabicPeriod"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Есть фактические ошибки.</a:t>
            </a:r>
          </a:p>
          <a:p>
            <a:pPr marL="457200" indent="-457200">
              <a:buAutoNum type="arabicPeriod"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Для доказательства используются частные аргументы бытового уровня.</a:t>
            </a:r>
          </a:p>
          <a:p>
            <a:pPr marL="457200" indent="-457200">
              <a:buAutoNum type="arabicPeriod"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Аргументы подменяются общими фразами.</a:t>
            </a:r>
          </a:p>
          <a:p>
            <a:pPr marL="457200" indent="-457200">
              <a:buAutoNum type="arabicPeriod"/>
            </a:pPr>
            <a:endParaRPr lang="ru-RU" sz="2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279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75656" y="609600"/>
            <a:ext cx="5481656" cy="1320800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Основные проблемы</a:t>
            </a:r>
            <a:endParaRPr lang="ru-RU" sz="3600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2060848"/>
            <a:ext cx="7956873" cy="4065315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Проблемы, связанные с духовным развитием человека. Факторы, способствующие или препятствующие социализации человека: семья, школа, друзья… Человек – объект различных социальных, политических, культурных, национальных, семейных влияний.</a:t>
            </a:r>
          </a:p>
          <a:p>
            <a:pPr marL="457200" indent="-457200">
              <a:buAutoNum type="arabicPeriod"/>
            </a:pP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Проблемы нравственной ответственности человека: родина, природа, сохранение культурных ценностей, искусства.</a:t>
            </a:r>
          </a:p>
        </p:txBody>
      </p:sp>
    </p:spTree>
    <p:extLst>
      <p:ext uri="{BB962C8B-B14F-4D97-AF65-F5344CB8AC3E}">
        <p14:creationId xmlns:p14="http://schemas.microsoft.com/office/powerpoint/2010/main" val="716304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609600"/>
            <a:ext cx="5625672" cy="1320800"/>
          </a:xfrm>
        </p:spPr>
        <p:txBody>
          <a:bodyPr/>
          <a:lstStyle/>
          <a:p>
            <a:r>
              <a:rPr lang="ru-RU" dirty="0"/>
              <a:t>Основные проблемы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8" y="1772816"/>
            <a:ext cx="6770713" cy="4268547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Проблемы, связанные с нравственным выбором: духовный конфликт, </a:t>
            </a: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мотивы, толкающие 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человека на поступок, нравственная самооценка.</a:t>
            </a:r>
          </a:p>
          <a:p>
            <a:pPr marL="457200" indent="-457200">
              <a:buAutoNum type="arabicPeriod"/>
            </a:pP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Морально-нравственные темы: сострадание, справедливость, милосердие.</a:t>
            </a:r>
          </a:p>
          <a:p>
            <a:pPr marL="457200" indent="-457200">
              <a:buAutoNum type="arabicPeriod"/>
            </a:pP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Человек и книга</a:t>
            </a:r>
          </a:p>
          <a:p>
            <a:pPr marL="457200" indent="-457200">
              <a:buAutoNum type="arabicPeriod"/>
            </a:pP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Человек и война.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30376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188640"/>
            <a:ext cx="6347713" cy="216024"/>
          </a:xfrm>
        </p:spPr>
        <p:txBody>
          <a:bodyPr>
            <a:normAutofit fontScale="90000"/>
          </a:bodyPr>
          <a:lstStyle/>
          <a:p>
            <a:r>
              <a:rPr lang="ru-RU" dirty="0"/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88640"/>
            <a:ext cx="7200800" cy="5852723"/>
          </a:xfrm>
        </p:spPr>
        <p:txBody>
          <a:bodyPr>
            <a:noAutofit/>
          </a:bodyPr>
          <a:lstStyle/>
          <a:p>
            <a:r>
              <a:rPr lang="ru-RU" sz="1400" dirty="0"/>
              <a:t> </a:t>
            </a:r>
            <a:r>
              <a:rPr lang="ru-RU" dirty="0"/>
              <a:t>Какими качествами должен обладать настоящий врач? </a:t>
            </a:r>
          </a:p>
          <a:p>
            <a:pPr marL="0" indent="0">
              <a:buNone/>
            </a:pPr>
            <a:r>
              <a:rPr lang="ru-RU" sz="1400" dirty="0" smtClean="0"/>
              <a:t>Чтобы </a:t>
            </a:r>
            <a:r>
              <a:rPr lang="ru-RU" sz="1400" dirty="0"/>
              <a:t>привлечь внимание читателей к поставленной проблеме, А. П. Чехов пишет о пожилом человеке , который умеет «лечить болезни» . Мужчина поселился в небольшом городке, жители которого были рады незнакомцу и говорили: « Он знает все». Становится очевидно: одно из важных качеств врача- это профессионализм. </a:t>
            </a:r>
            <a:r>
              <a:rPr lang="ru-RU" sz="1400" dirty="0" smtClean="0"/>
              <a:t>                                                                                                      Далее </a:t>
            </a:r>
            <a:r>
              <a:rPr lang="ru-RU" sz="1400" dirty="0"/>
              <a:t>писатель отмечает: «В груди этого ученого человека билось чудное ангельское сердце». Несмотря на то что горожане были для него чужими людьми, он любил их и не жалел для них своей жизни. У мужчины была чахотка, однако он забывал о своем недуге, когда его звали к больному. Читатель понимает: настоящий врач- это человек, готовый идти на самопожертвование и спасать жизни людей, забывая о своей болезни. </a:t>
            </a:r>
            <a:r>
              <a:rPr lang="ru-RU" sz="1400" dirty="0" smtClean="0"/>
              <a:t>                                                                                Второй </a:t>
            </a:r>
            <a:r>
              <a:rPr lang="ru-RU" sz="1400" dirty="0"/>
              <a:t>из приведенных примеров дополняет первый, помогая автору показать: хороший специалист в области медицины должен не только знать свое дело, но и любить окружающих и делать все возможное для их лечения. </a:t>
            </a:r>
            <a:r>
              <a:rPr lang="ru-RU" sz="1400" dirty="0" smtClean="0"/>
              <a:t>                                                     </a:t>
            </a:r>
            <a:r>
              <a:rPr lang="ru-RU" sz="1400" dirty="0"/>
              <a:t>А. П. Чехов считает , что настоящему врачу нужно обладать необходимыми навыками и стремлением помогать людям.  </a:t>
            </a:r>
            <a:r>
              <a:rPr lang="ru-RU" sz="1400" dirty="0" smtClean="0"/>
              <a:t>                                                                      </a:t>
            </a:r>
            <a:r>
              <a:rPr lang="ru-RU" sz="1400" dirty="0"/>
              <a:t>Я согласна с мнением писателя. Действительно, настоящим врачом можно назвать только того, кто имеет определенный багаж знаний и с любовью и милосердием относится к окружающим. </a:t>
            </a:r>
            <a:r>
              <a:rPr lang="ru-RU" sz="1400" dirty="0" smtClean="0"/>
              <a:t>Например</a:t>
            </a:r>
            <a:r>
              <a:rPr lang="ru-RU" sz="1400" dirty="0"/>
              <a:t>, в произведении А.И. Куприна «Чудесный доктор» </a:t>
            </a:r>
            <a:r>
              <a:rPr lang="ru-RU" sz="1400" dirty="0" smtClean="0"/>
              <a:t>герой помог </a:t>
            </a:r>
            <a:r>
              <a:rPr lang="ru-RU" sz="1400" dirty="0"/>
              <a:t>семье </a:t>
            </a:r>
            <a:r>
              <a:rPr lang="ru-RU" sz="1400" dirty="0" err="1"/>
              <a:t>Мерцаловых</a:t>
            </a:r>
            <a:r>
              <a:rPr lang="ru-RU" sz="1400" dirty="0"/>
              <a:t>, страдающей от нищеты и голода, обрести надежду на светлое будущее. Увидев болеющую маленькую девочку, мужчина купил дрова, а также выписал рецепт, оставив на столе средства для приобретения лекарств. Благодаря этому случаю жизнь семьи </a:t>
            </a:r>
            <a:r>
              <a:rPr lang="ru-RU" sz="1400" dirty="0" err="1"/>
              <a:t>Мерцаловых</a:t>
            </a:r>
            <a:r>
              <a:rPr lang="ru-RU" sz="1400" dirty="0"/>
              <a:t> изменилась: девочка выздоровела, а глава семьи смог найти работу. </a:t>
            </a:r>
          </a:p>
          <a:p>
            <a:pPr marL="0" indent="0">
              <a:buNone/>
            </a:pPr>
            <a:r>
              <a:rPr lang="ru-RU" sz="1400" dirty="0"/>
              <a:t>В заключение подчеркну: настоящим врачом можно считать только того, кто всегда готов помочь окружающим, </a:t>
            </a:r>
            <a:r>
              <a:rPr lang="ru-RU" sz="1400" dirty="0" smtClean="0"/>
              <a:t>когда </a:t>
            </a:r>
            <a:r>
              <a:rPr lang="ru-RU" sz="1400" dirty="0"/>
              <a:t>те находятся в трудном положении. </a:t>
            </a:r>
          </a:p>
        </p:txBody>
      </p:sp>
    </p:spTree>
    <p:extLst>
      <p:ext uri="{BB962C8B-B14F-4D97-AF65-F5344CB8AC3E}">
        <p14:creationId xmlns:p14="http://schemas.microsoft.com/office/powerpoint/2010/main" val="35720185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188640"/>
            <a:ext cx="6347713" cy="21602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0"/>
            <a:ext cx="7272807" cy="6858000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Как меняется город с течением времени?</a:t>
            </a:r>
          </a:p>
          <a:p>
            <a:r>
              <a:rPr lang="ru-RU" dirty="0"/>
              <a:t>     Чтобы привлечь внимание читателей к поставленной проблеме, Д. А. Гранин пишет о переменах, произошедших с Петербургом в тридцатые-сороковые годы. Автор отмечает: «Город 30-х годов. За ним последовал город войны, блокады…» Этот пример показывает: события , которые случаются на протяжении определенного интервала способны воздействовать на состояние местности, однако перемены не всегда носят положительный характер.</a:t>
            </a:r>
          </a:p>
          <a:p>
            <a:r>
              <a:rPr lang="ru-RU" dirty="0"/>
              <a:t>      Далее писатель указывает: «С тех пор прошло много лет. Город стал…куда богаче, поздоровел, раздался в плечах».  Этим примером автор показывает позитивные изменения, которые произошли с Петербургом. Перемены способствовали улучшению обстановки в местности. </a:t>
            </a:r>
          </a:p>
          <a:p>
            <a:r>
              <a:rPr lang="ru-RU" dirty="0"/>
              <a:t>     Приведенные в тексте примеры противопоставлены друг другу. Это помогает писателю показать не только положительное влияние изменений на город, но и отрицательные последствия новшеств. </a:t>
            </a:r>
          </a:p>
          <a:p>
            <a:r>
              <a:rPr lang="ru-RU" dirty="0"/>
              <a:t>      Д. А. Гранин считает, что город с течением времени претерпевает большие изменения. В большинстве случаев он приобретает новые черты: становится красивее, современнее, лучше. Однако перемены могут как улучшить облик местности, так и ухудшить. </a:t>
            </a:r>
          </a:p>
          <a:p>
            <a:r>
              <a:rPr lang="ru-RU" dirty="0"/>
              <a:t>   Я полностью согласна с позицией автора. Действительно, по прошествии нескольких лет можно заметить, как меняется состояние города. </a:t>
            </a:r>
            <a:r>
              <a:rPr lang="ru-RU" smtClean="0"/>
              <a:t>Например, </a:t>
            </a:r>
            <a:r>
              <a:rPr lang="ru-RU" dirty="0"/>
              <a:t>Дербент заиграл новыми красками благодаря строительству многоэтажных домов, мемориалов, фонтанов. Несмотря на то что город долгое время  терпел набеги вражеских племен, сейчас в нем можно наблюдать развитую инфраструктуру. В заключение отмечу: изменения, происходящие с местностью за определенный промежуток времени оказывают большое влияние на ее состояние.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2256719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189</TotalTime>
  <Words>1519</Words>
  <Application>Microsoft Office PowerPoint</Application>
  <PresentationFormat>Экран (4:3)</PresentationFormat>
  <Paragraphs>102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Arial</vt:lpstr>
      <vt:lpstr>Trebuchet MS</vt:lpstr>
      <vt:lpstr>Wingdings 3</vt:lpstr>
      <vt:lpstr>Аспект</vt:lpstr>
      <vt:lpstr>Из опыта работы учительницы русского языка и литературы  МБОУ «СОШ №2 пос. Мамедкала» Дербентского района Мусаевой А. М.</vt:lpstr>
      <vt:lpstr>Чтение текста</vt:lpstr>
      <vt:lpstr>Основная мысль</vt:lpstr>
      <vt:lpstr>Формулировка проблемы</vt:lpstr>
      <vt:lpstr>Ошибки</vt:lpstr>
      <vt:lpstr>Комментарий одной из проблем</vt:lpstr>
      <vt:lpstr>Ошибки</vt:lpstr>
      <vt:lpstr>Позиция автора</vt:lpstr>
      <vt:lpstr>Ошибки</vt:lpstr>
      <vt:lpstr>Смысловая цельность, речевая связность и последовательность изложения </vt:lpstr>
      <vt:lpstr>План сочинения</vt:lpstr>
      <vt:lpstr>Логические ошибки</vt:lpstr>
      <vt:lpstr>Точность и выразительность речи</vt:lpstr>
      <vt:lpstr>Определение собственного мнения</vt:lpstr>
      <vt:lpstr>Аргументы </vt:lpstr>
      <vt:lpstr>Ошибки</vt:lpstr>
      <vt:lpstr>Основные проблемы</vt:lpstr>
      <vt:lpstr>Основные проблемы</vt:lpstr>
      <vt:lpstr>.</vt:lpstr>
      <vt:lpstr>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 опыта работы учительницы МКОУ «СОШ №2 пос. Мамедкала» Мусаевой А. М.</dc:title>
  <dc:creator>user</dc:creator>
  <cp:lastModifiedBy>Ашура</cp:lastModifiedBy>
  <cp:revision>30</cp:revision>
  <cp:lastPrinted>2018-07-11T02:10:39Z</cp:lastPrinted>
  <dcterms:created xsi:type="dcterms:W3CDTF">2018-07-03T19:32:11Z</dcterms:created>
  <dcterms:modified xsi:type="dcterms:W3CDTF">2023-04-14T14:11:11Z</dcterms:modified>
</cp:coreProperties>
</file>