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9B13533-B07E-4A67-8FD4-B00D4346976C}" type="datetimeFigureOut">
              <a:rPr lang="ru-RU" smtClean="0"/>
              <a:t>21.10.2022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5035105-6907-4BB2-B3C7-9ABCA9440935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890872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Система подготовки к ЕГЭ по математике.</a:t>
            </a:r>
            <a:br>
              <a:rPr lang="ru-RU" dirty="0">
                <a:solidFill>
                  <a:prstClr val="black"/>
                </a:solidFill>
              </a:rPr>
            </a:b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r>
              <a:rPr lang="ru-RU" sz="1800" dirty="0">
                <a:solidFill>
                  <a:prstClr val="black"/>
                </a:solidFill>
              </a:rPr>
              <a:t/>
            </a:r>
            <a:br>
              <a:rPr lang="ru-RU" sz="1800" dirty="0">
                <a:solidFill>
                  <a:prstClr val="black"/>
                </a:solidFill>
              </a:rPr>
            </a:br>
            <a:r>
              <a:rPr lang="ru-RU" sz="1800" dirty="0">
                <a:solidFill>
                  <a:prstClr val="black"/>
                </a:solidFill>
              </a:rPr>
              <a:t>Учитель высшей категории </a:t>
            </a:r>
            <a:br>
              <a:rPr lang="ru-RU" sz="1800" dirty="0">
                <a:solidFill>
                  <a:prstClr val="black"/>
                </a:solidFill>
              </a:rPr>
            </a:br>
            <a:r>
              <a:rPr lang="ru-RU" sz="1800" dirty="0">
                <a:solidFill>
                  <a:prstClr val="black"/>
                </a:solidFill>
              </a:rPr>
              <a:t>Рамазанова А.М.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22555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115008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             Цели и задачи: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/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      </a:t>
            </a: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Подготовить всех учащихся к успешной сдаче ЕГЭ с     </a:t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400" dirty="0">
                <a:solidFill>
                  <a:schemeClr val="tx1"/>
                </a:solidFill>
                <a:cs typeface="Aharoni" pitchFamily="2" charset="-79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                                  хорошим качеством.</a:t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                                 Для этого необходимо:</a:t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1.Учителю обладать необходимыми компетенциями.</a:t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>2.Повышать свой уровень профессиональной грамотности.</a:t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  <a:t/>
            </a:r>
            <a:br>
              <a:rPr lang="ru-RU" sz="2400" dirty="0" smtClean="0">
                <a:solidFill>
                  <a:schemeClr val="tx1"/>
                </a:solidFill>
                <a:cs typeface="Aharoni" pitchFamily="2" charset="-79"/>
              </a:rPr>
            </a:br>
            <a:endParaRPr lang="ru-RU" dirty="0">
              <a:solidFill>
                <a:schemeClr val="tx1"/>
              </a:solidFill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0667707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Схема подготовки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611560" y="3068960"/>
            <a:ext cx="2520280" cy="223224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Информационная подготовка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14869" y="1628800"/>
            <a:ext cx="4032448" cy="1372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Направления деятельности учителя математики по подготовке учащихся по математике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602393" y="3457854"/>
            <a:ext cx="2257400" cy="184335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Психологическая подготовка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327612" y="3212976"/>
            <a:ext cx="2160240" cy="20882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</a:rPr>
              <a:t>Предметная подготовка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2" name="Выгнутая влево стрелка 11"/>
          <p:cNvSpPr/>
          <p:nvPr/>
        </p:nvSpPr>
        <p:spPr>
          <a:xfrm>
            <a:off x="611560" y="2037982"/>
            <a:ext cx="2103309" cy="1256220"/>
          </a:xfrm>
          <a:prstGeom prst="curvedRightArrow">
            <a:avLst>
              <a:gd name="adj1" fmla="val 24155"/>
              <a:gd name="adj2" fmla="val 50000"/>
              <a:gd name="adj3" fmla="val 51108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Выгнутая вправо стрелка 12"/>
          <p:cNvSpPr/>
          <p:nvPr/>
        </p:nvSpPr>
        <p:spPr>
          <a:xfrm>
            <a:off x="6747316" y="2002524"/>
            <a:ext cx="1785124" cy="1386552"/>
          </a:xfrm>
          <a:prstGeom prst="curvedLeftArrow">
            <a:avLst>
              <a:gd name="adj1" fmla="val 25000"/>
              <a:gd name="adj2" fmla="val 50000"/>
              <a:gd name="adj3" fmla="val 5172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Стрелка вниз 13"/>
          <p:cNvSpPr/>
          <p:nvPr/>
        </p:nvSpPr>
        <p:spPr>
          <a:xfrm>
            <a:off x="4609935" y="3001016"/>
            <a:ext cx="242316" cy="50746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7821558"/>
      </p:ext>
    </p:extLst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826976"/>
          </a:xfrm>
        </p:spPr>
        <p:txBody>
          <a:bodyPr>
            <a:normAutofit/>
          </a:bodyPr>
          <a:lstStyle/>
          <a:p>
            <a:pPr algn="l"/>
            <a:r>
              <a:rPr lang="ru-RU" sz="4000" dirty="0" smtClean="0">
                <a:solidFill>
                  <a:schemeClr val="tx1"/>
                </a:solidFill>
              </a:rPr>
              <a:t>    </a:t>
            </a:r>
            <a:r>
              <a:rPr lang="ru-RU" sz="4000" dirty="0" smtClean="0">
                <a:solidFill>
                  <a:schemeClr val="tx1"/>
                </a:solidFill>
                <a:latin typeface="+mn-lt"/>
              </a:rPr>
              <a:t>Информационная подготовка</a:t>
            </a:r>
            <a:r>
              <a:rPr lang="ru-RU" sz="4000" dirty="0" smtClean="0">
                <a:solidFill>
                  <a:schemeClr val="tx1"/>
                </a:solidFill>
              </a:rPr>
              <a:t>:</a:t>
            </a:r>
            <a:br>
              <a:rPr lang="ru-RU" sz="4000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1.Общие положения о порядке организации и проведения ЕГЭ.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2.Расписание ЕГЭ.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3.Информация о работе телефонов горячей линии.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(самим решать все вопросы).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4.Оценка результатов ЕГЭ.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5.Порядок подачи апелляций.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>6.Информационные сайты подготовки к ЕГЭ.</a:t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r>
              <a:rPr lang="ru-RU" sz="2700" b="1" dirty="0" smtClean="0">
                <a:solidFill>
                  <a:schemeClr val="tx1"/>
                </a:solidFill>
              </a:rPr>
              <a:t/>
            </a:r>
            <a:br>
              <a:rPr lang="ru-RU" sz="2700" b="1" dirty="0" smtClean="0">
                <a:solidFill>
                  <a:schemeClr val="tx1"/>
                </a:solidFill>
              </a:rPr>
            </a:br>
            <a:endParaRPr lang="ru-RU" sz="27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8087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54968"/>
          </a:xfrm>
        </p:spPr>
        <p:txBody>
          <a:bodyPr>
            <a:normAutofit fontScale="90000"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Психологическая подготовка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1.В первую очередь работа над повышением уровня мотивации , как основы хороших результатов, увидеть потенциал ребенка.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2.Держать под контролем детей «группы риска» и детей с «неустойчивой психикой» , не допускать нервозности, но требовать исполнительности, обязательности,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самостоятельности, наладить доверительные отношения с учеником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3.Каждый обучающийся должен иметь адекватное представление об уровне собственной подготовки по предмету, независимо от своих способностей, знать свои пробелы в знаниях и стремиться их устранить.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4.Правильное распределение своего времени при выполнении работы.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5.Соблюдать режим: ложиться спать вовремя ,хорошо питаться, выделять время для отдыха.( учителю держать связь с родителями)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5520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54968"/>
          </a:xfrm>
        </p:spPr>
        <p:txBody>
          <a:bodyPr>
            <a:normAutofit/>
          </a:bodyPr>
          <a:lstStyle/>
          <a:p>
            <a:pPr algn="l"/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Предметная подготовка: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1.Проверка имеющихся знаний.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.Систематизация знаний(базовые знания: вычислительные навыки, уравнения , неравенства, функции и т.д.).Без теории –нет практики. Знание правил и формул.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3.Самостоятельная подготовка ,самоконтроль.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4.Разработать систему   контроля и мониторинга знаний, анализ качества знаний.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5.Банк заданий.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6.Диференцированный  подход (сначала определить потенциал ученика и не требовать невозможного)</a:t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3999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682960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Важно научить: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1.При решении любой задачи успокоиться и сосредоточиться.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2.Внимательно прочитать весь текст.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3.Не допускать механических ошибок(не делать вычисления на полях)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4.После решения задачи всегда возвращаться к вопросу задачи.</a:t>
            </a:r>
            <a:br>
              <a:rPr lang="ru-RU" sz="3100" dirty="0" smtClean="0">
                <a:solidFill>
                  <a:schemeClr val="tx1"/>
                </a:solidFill>
              </a:rPr>
            </a:br>
            <a:r>
              <a:rPr lang="ru-RU" sz="3100" dirty="0" smtClean="0">
                <a:solidFill>
                  <a:schemeClr val="tx1"/>
                </a:solidFill>
              </a:rPr>
              <a:t>5.Всегда задать вопрос «возможно ли такое</a:t>
            </a:r>
            <a:r>
              <a:rPr lang="en-US" sz="3100" dirty="0" smtClean="0">
                <a:solidFill>
                  <a:schemeClr val="tx1"/>
                </a:solidFill>
              </a:rPr>
              <a:t>?</a:t>
            </a:r>
            <a:r>
              <a:rPr lang="ru-RU" sz="3100" dirty="0" smtClean="0">
                <a:solidFill>
                  <a:schemeClr val="tx1"/>
                </a:solidFill>
              </a:rPr>
              <a:t>»</a:t>
            </a:r>
            <a:endParaRPr lang="ru-RU" sz="3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94378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826976"/>
          </a:xfrm>
        </p:spPr>
        <p:txBody>
          <a:bodyPr>
            <a:normAutofit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Организация самостоятельной работы.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1.Работа обучающихся по сборникам подготовки к ЕГЭ.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2.Организация самостоятельной работы  по материалам в Интернете.</a:t>
            </a:r>
            <a:endParaRPr lang="ru-RU" sz="2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747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250912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«Если вы хотите научиться плавать , то смело входите в воду , а если  вы хотите научиться решать задачи , то решайте их»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Выдающийся математик </a:t>
            </a:r>
            <a:r>
              <a:rPr lang="ru-RU" dirty="0" err="1" smtClean="0">
                <a:solidFill>
                  <a:schemeClr val="tx1"/>
                </a:solidFill>
              </a:rPr>
              <a:t>Дж.Пойа</a:t>
            </a:r>
            <a:r>
              <a:rPr lang="ru-RU" dirty="0" smtClean="0">
                <a:solidFill>
                  <a:schemeClr val="tx1"/>
                </a:solidFill>
              </a:rPr>
              <a:t>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9885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1041</TotalTime>
  <Words>71</Words>
  <Application>Microsoft Office PowerPoint</Application>
  <PresentationFormat>Экран (4:3)</PresentationFormat>
  <Paragraphs>13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Система подготовки к ЕГЭ по математике.   Учитель высшей категории  Рамазанова А.М.</vt:lpstr>
      <vt:lpstr>             Цели и задачи:             Подготовить всех учащихся к успешной сдаче ЕГЭ с                                         хорошим качеством.                                  Для этого необходимо: 1.Учителю обладать необходимыми компетенциями. 2.Повышать свой уровень профессиональной грамотности.  </vt:lpstr>
      <vt:lpstr>Схема подготовки</vt:lpstr>
      <vt:lpstr>    Информационная подготовка: 1.Общие положения о порядке организации и проведения ЕГЭ. 2.Расписание ЕГЭ. 3.Информация о работе телефонов горячей линии. (самим решать все вопросы). 4.Оценка результатов ЕГЭ. 5.Порядок подачи апелляций. 6.Информационные сайты подготовки к ЕГЭ.   </vt:lpstr>
      <vt:lpstr>Психологическая подготовка 1.В первую очередь работа над повышением уровня мотивации , как основы хороших результатов, увидеть потенциал ребенка. 2.Держать под контролем детей «группы риска» и детей с «неустойчивой психикой» , не допускать нервозности, но требовать исполнительности, обязательности, самостоятельности, наладить доверительные отношения с учеником 3.Каждый обучающийся должен иметь адекватное представление об уровне собственной подготовки по предмету, независимо от своих способностей, знать свои пробелы в знаниях и стремиться их устранить. 4.Правильное распределение своего времени при выполнении работы. 5.Соблюдать режим: ложиться спать вовремя ,хорошо питаться, выделять время для отдыха.( учителю держать связь с родителями)</vt:lpstr>
      <vt:lpstr>     Предметная подготовка: 1.Проверка имеющихся знаний. 2.Систематизация знаний(базовые знания: вычислительные навыки, уравнения , неравенства, функции и т.д.).Без теории –нет практики. Знание правил и формул. 3.Самостоятельная подготовка ,самоконтроль. 4.Разработать систему   контроля и мониторинга знаний, анализ качества знаний. 5.Банк заданий. 6.Диференцированный  подход (сначала определить потенциал ученика и не требовать невозможного)  </vt:lpstr>
      <vt:lpstr>Важно научить: 1.При решении любой задачи успокоиться и сосредоточиться. 2.Внимательно прочитать весь текст. 3.Не допускать механических ошибок(не делать вычисления на полях) 4.После решения задачи всегда возвращаться к вопросу задачи. 5.Всегда задать вопрос «возможно ли такое?»</vt:lpstr>
      <vt:lpstr>Организация самостоятельной работы. 1.Работа обучающихся по сборникам подготовки к ЕГЭ. 2.Организация самостоятельной работы  по материалам в Интернете.</vt:lpstr>
      <vt:lpstr>«Если вы хотите научиться плавать , то смело входите в воду , а если  вы хотите научиться решать задачи , то решайте их» Выдающийся математик Дж.Пойа.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подготовки к ЕГЭ по математике.   Учитель высшей категории  Рамазанова А.М.</dc:title>
  <dc:creator>Камиль</dc:creator>
  <cp:lastModifiedBy>Камиль</cp:lastModifiedBy>
  <cp:revision>22</cp:revision>
  <dcterms:created xsi:type="dcterms:W3CDTF">2022-10-16T12:48:44Z</dcterms:created>
  <dcterms:modified xsi:type="dcterms:W3CDTF">2022-10-21T09:14:34Z</dcterms:modified>
</cp:coreProperties>
</file>